
<file path=[Content_Types].xml><?xml version="1.0" encoding="utf-8"?>
<Types xmlns="http://schemas.openxmlformats.org/package/2006/content-types">
  <Default Extension="png" ContentType="image/png"/>
  <Default Extension="mp3" ContentType="audio/unknown"/>
  <Default Extension="jpeg" ContentType="image/jpeg"/>
  <Default Extension="wma" ContentType="audio/x-ms-wma"/>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3"/>
  </p:notesMasterIdLst>
  <p:sldIdLst>
    <p:sldId id="256" r:id="rId2"/>
    <p:sldId id="285" r:id="rId3"/>
    <p:sldId id="377" r:id="rId4"/>
    <p:sldId id="380" r:id="rId5"/>
    <p:sldId id="379" r:id="rId6"/>
    <p:sldId id="394" r:id="rId7"/>
    <p:sldId id="378" r:id="rId8"/>
    <p:sldId id="393" r:id="rId9"/>
    <p:sldId id="371" r:id="rId10"/>
    <p:sldId id="374" r:id="rId11"/>
    <p:sldId id="375" r:id="rId12"/>
    <p:sldId id="396" r:id="rId13"/>
    <p:sldId id="395" r:id="rId14"/>
    <p:sldId id="372" r:id="rId15"/>
    <p:sldId id="390" r:id="rId16"/>
    <p:sldId id="376" r:id="rId17"/>
    <p:sldId id="389" r:id="rId18"/>
    <p:sldId id="373" r:id="rId19"/>
    <p:sldId id="387" r:id="rId20"/>
    <p:sldId id="385" r:id="rId21"/>
    <p:sldId id="298" r:id="rId22"/>
    <p:sldId id="284" r:id="rId23"/>
    <p:sldId id="359" r:id="rId24"/>
    <p:sldId id="368" r:id="rId25"/>
    <p:sldId id="364" r:id="rId26"/>
    <p:sldId id="367" r:id="rId27"/>
    <p:sldId id="365" r:id="rId28"/>
    <p:sldId id="366" r:id="rId29"/>
    <p:sldId id="363" r:id="rId30"/>
    <p:sldId id="360" r:id="rId31"/>
    <p:sldId id="302" r:id="rId32"/>
    <p:sldId id="303" r:id="rId33"/>
    <p:sldId id="286" r:id="rId34"/>
    <p:sldId id="311" r:id="rId35"/>
    <p:sldId id="310" r:id="rId36"/>
    <p:sldId id="315" r:id="rId37"/>
    <p:sldId id="294" r:id="rId38"/>
    <p:sldId id="257" r:id="rId39"/>
    <p:sldId id="287" r:id="rId40"/>
    <p:sldId id="274" r:id="rId41"/>
    <p:sldId id="258" r:id="rId42"/>
    <p:sldId id="339" r:id="rId43"/>
    <p:sldId id="313" r:id="rId44"/>
    <p:sldId id="259" r:id="rId45"/>
    <p:sldId id="369" r:id="rId46"/>
    <p:sldId id="295" r:id="rId47"/>
    <p:sldId id="312" r:id="rId48"/>
    <p:sldId id="260" r:id="rId49"/>
    <p:sldId id="296" r:id="rId50"/>
    <p:sldId id="314" r:id="rId51"/>
    <p:sldId id="293" r:id="rId52"/>
    <p:sldId id="291" r:id="rId53"/>
    <p:sldId id="288" r:id="rId54"/>
    <p:sldId id="290" r:id="rId55"/>
    <p:sldId id="289" r:id="rId56"/>
    <p:sldId id="327" r:id="rId57"/>
    <p:sldId id="297" r:id="rId58"/>
    <p:sldId id="319" r:id="rId59"/>
    <p:sldId id="317" r:id="rId60"/>
    <p:sldId id="318" r:id="rId61"/>
    <p:sldId id="316" r:id="rId62"/>
    <p:sldId id="320" r:id="rId63"/>
    <p:sldId id="340" r:id="rId64"/>
    <p:sldId id="322" r:id="rId65"/>
    <p:sldId id="361" r:id="rId66"/>
    <p:sldId id="323" r:id="rId67"/>
    <p:sldId id="341" r:id="rId68"/>
    <p:sldId id="261" r:id="rId69"/>
    <p:sldId id="309" r:id="rId70"/>
    <p:sldId id="342" r:id="rId71"/>
    <p:sldId id="304" r:id="rId72"/>
    <p:sldId id="305" r:id="rId73"/>
    <p:sldId id="306" r:id="rId74"/>
    <p:sldId id="307" r:id="rId75"/>
    <p:sldId id="308" r:id="rId76"/>
    <p:sldId id="338" r:id="rId77"/>
    <p:sldId id="343" r:id="rId78"/>
    <p:sldId id="325" r:id="rId79"/>
    <p:sldId id="370" r:id="rId80"/>
    <p:sldId id="326" r:id="rId81"/>
    <p:sldId id="269" r:id="rId82"/>
    <p:sldId id="328" r:id="rId83"/>
    <p:sldId id="352" r:id="rId84"/>
    <p:sldId id="353" r:id="rId85"/>
    <p:sldId id="345" r:id="rId86"/>
    <p:sldId id="350" r:id="rId87"/>
    <p:sldId id="351" r:id="rId88"/>
    <p:sldId id="346" r:id="rId89"/>
    <p:sldId id="348" r:id="rId90"/>
    <p:sldId id="349" r:id="rId91"/>
    <p:sldId id="347" r:id="rId92"/>
    <p:sldId id="329" r:id="rId93"/>
    <p:sldId id="330" r:id="rId94"/>
    <p:sldId id="331" r:id="rId95"/>
    <p:sldId id="332" r:id="rId96"/>
    <p:sldId id="333" r:id="rId97"/>
    <p:sldId id="334" r:id="rId98"/>
    <p:sldId id="335" r:id="rId99"/>
    <p:sldId id="336" r:id="rId100"/>
    <p:sldId id="337" r:id="rId101"/>
    <p:sldId id="382" r:id="rId102"/>
    <p:sldId id="391" r:id="rId103"/>
    <p:sldId id="392" r:id="rId104"/>
    <p:sldId id="383" r:id="rId105"/>
    <p:sldId id="384" r:id="rId106"/>
    <p:sldId id="388" r:id="rId107"/>
    <p:sldId id="386" r:id="rId108"/>
    <p:sldId id="344" r:id="rId109"/>
    <p:sldId id="355" r:id="rId110"/>
    <p:sldId id="357" r:id="rId111"/>
    <p:sldId id="356" r:id="rId11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5401FDE0-F224-4874-99A3-23719C5D802E}">
          <p14:sldIdLst>
            <p14:sldId id="256"/>
            <p14:sldId id="285"/>
            <p14:sldId id="377"/>
            <p14:sldId id="380"/>
            <p14:sldId id="379"/>
            <p14:sldId id="394"/>
            <p14:sldId id="378"/>
            <p14:sldId id="393"/>
            <p14:sldId id="371"/>
            <p14:sldId id="374"/>
            <p14:sldId id="375"/>
            <p14:sldId id="396"/>
            <p14:sldId id="395"/>
            <p14:sldId id="372"/>
            <p14:sldId id="390"/>
            <p14:sldId id="376"/>
            <p14:sldId id="389"/>
            <p14:sldId id="373"/>
            <p14:sldId id="387"/>
            <p14:sldId id="385"/>
            <p14:sldId id="298"/>
            <p14:sldId id="284"/>
            <p14:sldId id="359"/>
            <p14:sldId id="368"/>
            <p14:sldId id="364"/>
            <p14:sldId id="367"/>
            <p14:sldId id="365"/>
            <p14:sldId id="366"/>
            <p14:sldId id="363"/>
            <p14:sldId id="360"/>
            <p14:sldId id="302"/>
            <p14:sldId id="303"/>
            <p14:sldId id="286"/>
            <p14:sldId id="311"/>
            <p14:sldId id="310"/>
            <p14:sldId id="315"/>
            <p14:sldId id="294"/>
            <p14:sldId id="257"/>
            <p14:sldId id="287"/>
            <p14:sldId id="274"/>
            <p14:sldId id="258"/>
            <p14:sldId id="339"/>
            <p14:sldId id="313"/>
            <p14:sldId id="259"/>
            <p14:sldId id="369"/>
            <p14:sldId id="295"/>
            <p14:sldId id="312"/>
            <p14:sldId id="260"/>
            <p14:sldId id="296"/>
            <p14:sldId id="314"/>
            <p14:sldId id="293"/>
            <p14:sldId id="291"/>
            <p14:sldId id="288"/>
            <p14:sldId id="290"/>
            <p14:sldId id="289"/>
            <p14:sldId id="327"/>
            <p14:sldId id="297"/>
            <p14:sldId id="319"/>
            <p14:sldId id="317"/>
            <p14:sldId id="318"/>
            <p14:sldId id="316"/>
            <p14:sldId id="320"/>
            <p14:sldId id="340"/>
            <p14:sldId id="322"/>
            <p14:sldId id="361"/>
            <p14:sldId id="323"/>
            <p14:sldId id="341"/>
            <p14:sldId id="261"/>
            <p14:sldId id="309"/>
            <p14:sldId id="342"/>
            <p14:sldId id="304"/>
            <p14:sldId id="305"/>
            <p14:sldId id="306"/>
            <p14:sldId id="307"/>
            <p14:sldId id="308"/>
            <p14:sldId id="338"/>
            <p14:sldId id="343"/>
            <p14:sldId id="325"/>
            <p14:sldId id="370"/>
            <p14:sldId id="326"/>
            <p14:sldId id="269"/>
            <p14:sldId id="328"/>
            <p14:sldId id="352"/>
            <p14:sldId id="353"/>
            <p14:sldId id="345"/>
            <p14:sldId id="350"/>
            <p14:sldId id="351"/>
            <p14:sldId id="346"/>
            <p14:sldId id="348"/>
            <p14:sldId id="349"/>
            <p14:sldId id="347"/>
            <p14:sldId id="329"/>
            <p14:sldId id="330"/>
            <p14:sldId id="331"/>
            <p14:sldId id="332"/>
            <p14:sldId id="333"/>
            <p14:sldId id="334"/>
            <p14:sldId id="335"/>
            <p14:sldId id="336"/>
            <p14:sldId id="337"/>
            <p14:sldId id="382"/>
            <p14:sldId id="391"/>
            <p14:sldId id="392"/>
            <p14:sldId id="383"/>
            <p14:sldId id="384"/>
            <p14:sldId id="388"/>
            <p14:sldId id="386"/>
            <p14:sldId id="344"/>
            <p14:sldId id="355"/>
            <p14:sldId id="357"/>
            <p14:sldId id="35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D16"/>
    <a:srgbClr val="FFF9E5"/>
    <a:srgbClr val="E4BC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97" autoAdjust="0"/>
    <p:restoredTop sz="96705" autoAdjust="0"/>
  </p:normalViewPr>
  <p:slideViewPr>
    <p:cSldViewPr>
      <p:cViewPr>
        <p:scale>
          <a:sx n="81" d="100"/>
          <a:sy n="81" d="100"/>
        </p:scale>
        <p:origin x="-1230" y="12"/>
      </p:cViewPr>
      <p:guideLst>
        <p:guide orient="horz" pos="2160"/>
        <p:guide pos="2880"/>
      </p:guideLst>
    </p:cSldViewPr>
  </p:slideViewPr>
  <p:outlineViewPr>
    <p:cViewPr>
      <p:scale>
        <a:sx n="33" d="100"/>
        <a:sy n="33" d="100"/>
      </p:scale>
      <p:origin x="0" y="811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941CF4-4556-4E62-8AEE-0AFEE192E4E4}" type="datetimeFigureOut">
              <a:rPr lang="es-ES" smtClean="0"/>
              <a:t>11/09/2014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94BB7C-68B7-4D83-ADF7-FADFB75A1A0A}" type="slidenum">
              <a:rPr lang="es-ES" smtClean="0"/>
              <a:t>‹Nº›</a:t>
            </a:fld>
            <a:endParaRPr lang="es-ES"/>
          </a:p>
        </p:txBody>
      </p:sp>
    </p:spTree>
    <p:extLst>
      <p:ext uri="{BB962C8B-B14F-4D97-AF65-F5344CB8AC3E}">
        <p14:creationId xmlns:p14="http://schemas.microsoft.com/office/powerpoint/2010/main" val="673135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A94BB7C-68B7-4D83-ADF7-FADFB75A1A0A}" type="slidenum">
              <a:rPr lang="es-ES" smtClean="0"/>
              <a:t>1</a:t>
            </a:fld>
            <a:endParaRPr lang="es-ES"/>
          </a:p>
        </p:txBody>
      </p:sp>
    </p:spTree>
    <p:extLst>
      <p:ext uri="{BB962C8B-B14F-4D97-AF65-F5344CB8AC3E}">
        <p14:creationId xmlns:p14="http://schemas.microsoft.com/office/powerpoint/2010/main" val="276240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A94BB7C-68B7-4D83-ADF7-FADFB75A1A0A}" type="slidenum">
              <a:rPr lang="es-ES" smtClean="0"/>
              <a:t>40</a:t>
            </a:fld>
            <a:endParaRPr lang="es-ES"/>
          </a:p>
        </p:txBody>
      </p:sp>
    </p:spTree>
    <p:extLst>
      <p:ext uri="{BB962C8B-B14F-4D97-AF65-F5344CB8AC3E}">
        <p14:creationId xmlns:p14="http://schemas.microsoft.com/office/powerpoint/2010/main" val="2866383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A94BB7C-68B7-4D83-ADF7-FADFB75A1A0A}" type="slidenum">
              <a:rPr lang="es-ES" smtClean="0"/>
              <a:t>43</a:t>
            </a:fld>
            <a:endParaRPr lang="es-ES"/>
          </a:p>
        </p:txBody>
      </p:sp>
    </p:spTree>
    <p:extLst>
      <p:ext uri="{BB962C8B-B14F-4D97-AF65-F5344CB8AC3E}">
        <p14:creationId xmlns:p14="http://schemas.microsoft.com/office/powerpoint/2010/main" val="2866383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A94BB7C-68B7-4D83-ADF7-FADFB75A1A0A}" type="slidenum">
              <a:rPr lang="es-ES" smtClean="0"/>
              <a:t>47</a:t>
            </a:fld>
            <a:endParaRPr lang="es-ES"/>
          </a:p>
        </p:txBody>
      </p:sp>
    </p:spTree>
    <p:extLst>
      <p:ext uri="{BB962C8B-B14F-4D97-AF65-F5344CB8AC3E}">
        <p14:creationId xmlns:p14="http://schemas.microsoft.com/office/powerpoint/2010/main" val="2866383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A94BB7C-68B7-4D83-ADF7-FADFB75A1A0A}" type="slidenum">
              <a:rPr lang="es-ES" smtClean="0"/>
              <a:t>50</a:t>
            </a:fld>
            <a:endParaRPr lang="es-ES"/>
          </a:p>
        </p:txBody>
      </p:sp>
    </p:spTree>
    <p:extLst>
      <p:ext uri="{BB962C8B-B14F-4D97-AF65-F5344CB8AC3E}">
        <p14:creationId xmlns:p14="http://schemas.microsoft.com/office/powerpoint/2010/main" val="2866383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A94BB7C-68B7-4D83-ADF7-FADFB75A1A0A}" type="slidenum">
              <a:rPr lang="es-ES" smtClean="0"/>
              <a:t>73</a:t>
            </a:fld>
            <a:endParaRPr lang="es-ES"/>
          </a:p>
        </p:txBody>
      </p:sp>
    </p:spTree>
    <p:extLst>
      <p:ext uri="{BB962C8B-B14F-4D97-AF65-F5344CB8AC3E}">
        <p14:creationId xmlns:p14="http://schemas.microsoft.com/office/powerpoint/2010/main" val="2308626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A94BB7C-68B7-4D83-ADF7-FADFB75A1A0A}" type="slidenum">
              <a:rPr lang="es-ES" smtClean="0"/>
              <a:t>109</a:t>
            </a:fld>
            <a:endParaRPr lang="es-ES"/>
          </a:p>
        </p:txBody>
      </p:sp>
    </p:spTree>
    <p:extLst>
      <p:ext uri="{BB962C8B-B14F-4D97-AF65-F5344CB8AC3E}">
        <p14:creationId xmlns:p14="http://schemas.microsoft.com/office/powerpoint/2010/main" val="104402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9 Rectángulo redondeado"/>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s-ES" smtClean="0"/>
              <a:t>Haga clic para modificar el estilo de título del patrón</a:t>
            </a:r>
            <a:endParaRPr kumimoji="0" lang="en-US"/>
          </a:p>
        </p:txBody>
      </p:sp>
      <p:sp>
        <p:nvSpPr>
          <p:cNvPr id="20" name="19 Subtítulo"/>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19" name="18 Marcador de fecha"/>
          <p:cNvSpPr>
            <a:spLocks noGrp="1"/>
          </p:cNvSpPr>
          <p:nvPr>
            <p:ph type="dt" sz="half" idx="10"/>
          </p:nvPr>
        </p:nvSpPr>
        <p:spPr/>
        <p:txBody>
          <a:bodyPr/>
          <a:lstStyle>
            <a:extLst/>
          </a:lstStyle>
          <a:p>
            <a:fld id="{04655D49-AAA1-40BB-878D-7547600C8A73}" type="datetimeFigureOut">
              <a:rPr lang="es-ES" smtClean="0"/>
              <a:t>11/09/2014</a:t>
            </a:fld>
            <a:endParaRPr lang="es-ES" dirty="0"/>
          </a:p>
        </p:txBody>
      </p:sp>
      <p:sp>
        <p:nvSpPr>
          <p:cNvPr id="8" name="7 Marcador de pie de página"/>
          <p:cNvSpPr>
            <a:spLocks noGrp="1"/>
          </p:cNvSpPr>
          <p:nvPr>
            <p:ph type="ftr" sz="quarter" idx="11"/>
          </p:nvPr>
        </p:nvSpPr>
        <p:spPr/>
        <p:txBody>
          <a:bodyPr/>
          <a:lstStyle>
            <a:extLst/>
          </a:lstStyle>
          <a:p>
            <a:endParaRPr lang="es-ES" dirty="0"/>
          </a:p>
        </p:txBody>
      </p:sp>
      <p:sp>
        <p:nvSpPr>
          <p:cNvPr id="11" name="10 Marcador de número de diapositiva"/>
          <p:cNvSpPr>
            <a:spLocks noGrp="1"/>
          </p:cNvSpPr>
          <p:nvPr>
            <p:ph type="sldNum" sz="quarter" idx="12"/>
          </p:nvPr>
        </p:nvSpPr>
        <p:spPr/>
        <p:txBody>
          <a:bodyPr/>
          <a:lstStyle>
            <a:extLst/>
          </a:lstStyle>
          <a:p>
            <a:fld id="{A045398E-3B3E-4F2E-BFB9-CDF2E2CD0105}" type="slidenum">
              <a:rPr lang="es-ES" smtClean="0"/>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502920" y="530352"/>
            <a:ext cx="8183880" cy="4187952"/>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04655D49-AAA1-40BB-878D-7547600C8A73}" type="datetimeFigureOut">
              <a:rPr lang="es-ES" smtClean="0"/>
              <a:t>11/09/2014</a:t>
            </a:fld>
            <a:endParaRPr lang="es-ES" dirty="0"/>
          </a:p>
        </p:txBody>
      </p:sp>
      <p:sp>
        <p:nvSpPr>
          <p:cNvPr id="5" name="4 Marcador de pie de página"/>
          <p:cNvSpPr>
            <a:spLocks noGrp="1"/>
          </p:cNvSpPr>
          <p:nvPr>
            <p:ph type="ftr" sz="quarter" idx="11"/>
          </p:nvPr>
        </p:nvSpPr>
        <p:spPr/>
        <p:txBody>
          <a:bodyPr/>
          <a:lstStyle>
            <a:extLst/>
          </a:lstStyle>
          <a:p>
            <a:endParaRPr lang="es-ES" dirty="0"/>
          </a:p>
        </p:txBody>
      </p:sp>
      <p:sp>
        <p:nvSpPr>
          <p:cNvPr id="6" name="5 Marcador de número de diapositiva"/>
          <p:cNvSpPr>
            <a:spLocks noGrp="1"/>
          </p:cNvSpPr>
          <p:nvPr>
            <p:ph type="sldNum" sz="quarter" idx="12"/>
          </p:nvPr>
        </p:nvSpPr>
        <p:spPr/>
        <p:txBody>
          <a:bodyPr/>
          <a:lstStyle>
            <a:extLst/>
          </a:lstStyle>
          <a:p>
            <a:fld id="{A045398E-3B3E-4F2E-BFB9-CDF2E2CD0105}" type="slidenum">
              <a:rPr lang="es-ES" smtClean="0"/>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533400" y="533402"/>
            <a:ext cx="5943600" cy="525780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04655D49-AAA1-40BB-878D-7547600C8A73}" type="datetimeFigureOut">
              <a:rPr lang="es-ES" smtClean="0"/>
              <a:t>11/09/2014</a:t>
            </a:fld>
            <a:endParaRPr lang="es-ES" dirty="0"/>
          </a:p>
        </p:txBody>
      </p:sp>
      <p:sp>
        <p:nvSpPr>
          <p:cNvPr id="5" name="4 Marcador de pie de página"/>
          <p:cNvSpPr>
            <a:spLocks noGrp="1"/>
          </p:cNvSpPr>
          <p:nvPr>
            <p:ph type="ftr" sz="quarter" idx="11"/>
          </p:nvPr>
        </p:nvSpPr>
        <p:spPr/>
        <p:txBody>
          <a:bodyPr/>
          <a:lstStyle>
            <a:extLst/>
          </a:lstStyle>
          <a:p>
            <a:endParaRPr lang="es-ES" dirty="0"/>
          </a:p>
        </p:txBody>
      </p:sp>
      <p:sp>
        <p:nvSpPr>
          <p:cNvPr id="6" name="5 Marcador de número de diapositiva"/>
          <p:cNvSpPr>
            <a:spLocks noGrp="1"/>
          </p:cNvSpPr>
          <p:nvPr>
            <p:ph type="sldNum" sz="quarter" idx="12"/>
          </p:nvPr>
        </p:nvSpPr>
        <p:spPr/>
        <p:txBody>
          <a:bodyPr/>
          <a:lstStyle>
            <a:extLst/>
          </a:lstStyle>
          <a:p>
            <a:fld id="{A045398E-3B3E-4F2E-BFB9-CDF2E2CD0105}" type="slidenum">
              <a:rPr lang="es-ES" smtClean="0"/>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502920" y="530352"/>
            <a:ext cx="8183880" cy="4187952"/>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04655D49-AAA1-40BB-878D-7547600C8A73}" type="datetimeFigureOut">
              <a:rPr lang="es-ES" smtClean="0"/>
              <a:t>11/09/2014</a:t>
            </a:fld>
            <a:endParaRPr lang="es-ES" dirty="0"/>
          </a:p>
        </p:txBody>
      </p:sp>
      <p:sp>
        <p:nvSpPr>
          <p:cNvPr id="5" name="4 Marcador de pie de página"/>
          <p:cNvSpPr>
            <a:spLocks noGrp="1"/>
          </p:cNvSpPr>
          <p:nvPr>
            <p:ph type="ftr" sz="quarter" idx="11"/>
          </p:nvPr>
        </p:nvSpPr>
        <p:spPr/>
        <p:txBody>
          <a:bodyPr/>
          <a:lstStyle>
            <a:extLst/>
          </a:lstStyle>
          <a:p>
            <a:endParaRPr lang="es-ES" dirty="0"/>
          </a:p>
        </p:txBody>
      </p:sp>
      <p:sp>
        <p:nvSpPr>
          <p:cNvPr id="6" name="5 Marcador de número de diapositiva"/>
          <p:cNvSpPr>
            <a:spLocks noGrp="1"/>
          </p:cNvSpPr>
          <p:nvPr>
            <p:ph type="sldNum" sz="quarter" idx="12"/>
          </p:nvPr>
        </p:nvSpPr>
        <p:spPr/>
        <p:txBody>
          <a:bodyPr/>
          <a:lstStyle>
            <a:extLst/>
          </a:lstStyle>
          <a:p>
            <a:fld id="{A045398E-3B3E-4F2E-BFB9-CDF2E2CD0105}" type="slidenum">
              <a:rPr lang="es-ES" smtClean="0"/>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13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10 Rectángulo redondeado"/>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1 Título"/>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04655D49-AAA1-40BB-878D-7547600C8A73}" type="datetimeFigureOut">
              <a:rPr lang="es-ES" smtClean="0"/>
              <a:t>11/09/2014</a:t>
            </a:fld>
            <a:endParaRPr lang="es-ES" dirty="0"/>
          </a:p>
        </p:txBody>
      </p:sp>
      <p:sp>
        <p:nvSpPr>
          <p:cNvPr id="5" name="4 Marcador de pie de página"/>
          <p:cNvSpPr>
            <a:spLocks noGrp="1"/>
          </p:cNvSpPr>
          <p:nvPr>
            <p:ph type="ftr" sz="quarter" idx="11"/>
          </p:nvPr>
        </p:nvSpPr>
        <p:spPr/>
        <p:txBody>
          <a:bodyPr/>
          <a:lstStyle>
            <a:extLst/>
          </a:lstStyle>
          <a:p>
            <a:endParaRPr lang="es-ES" dirty="0"/>
          </a:p>
        </p:txBody>
      </p:sp>
      <p:sp>
        <p:nvSpPr>
          <p:cNvPr id="6" name="5 Marcador de número de diapositiva"/>
          <p:cNvSpPr>
            <a:spLocks noGrp="1"/>
          </p:cNvSpPr>
          <p:nvPr>
            <p:ph type="sldNum" sz="quarter" idx="12"/>
          </p:nvPr>
        </p:nvSpPr>
        <p:spPr/>
        <p:txBody>
          <a:bodyPr/>
          <a:lstStyle>
            <a:extLst/>
          </a:lstStyle>
          <a:p>
            <a:fld id="{A045398E-3B3E-4F2E-BFB9-CDF2E2CD0105}" type="slidenum">
              <a:rPr lang="es-ES" smtClean="0"/>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04655D49-AAA1-40BB-878D-7547600C8A73}" type="datetimeFigureOut">
              <a:rPr lang="es-ES" smtClean="0"/>
              <a:t>11/09/2014</a:t>
            </a:fld>
            <a:endParaRPr lang="es-ES" dirty="0"/>
          </a:p>
        </p:txBody>
      </p:sp>
      <p:sp>
        <p:nvSpPr>
          <p:cNvPr id="6" name="5 Marcador de pie de página"/>
          <p:cNvSpPr>
            <a:spLocks noGrp="1"/>
          </p:cNvSpPr>
          <p:nvPr>
            <p:ph type="ftr" sz="quarter" idx="11"/>
          </p:nvPr>
        </p:nvSpPr>
        <p:spPr/>
        <p:txBody>
          <a:bodyPr/>
          <a:lstStyle>
            <a:extLst/>
          </a:lstStyle>
          <a:p>
            <a:endParaRPr lang="es-ES" dirty="0"/>
          </a:p>
        </p:txBody>
      </p:sp>
      <p:sp>
        <p:nvSpPr>
          <p:cNvPr id="7" name="6 Marcador de número de diapositiva"/>
          <p:cNvSpPr>
            <a:spLocks noGrp="1"/>
          </p:cNvSpPr>
          <p:nvPr>
            <p:ph type="sldNum" sz="quarter" idx="12"/>
          </p:nvPr>
        </p:nvSpPr>
        <p:spPr/>
        <p:txBody>
          <a:bodyPr/>
          <a:lstStyle>
            <a:extLst/>
          </a:lstStyle>
          <a:p>
            <a:fld id="{A045398E-3B3E-4F2E-BFB9-CDF2E2CD0105}" type="slidenum">
              <a:rPr lang="es-ES" smtClean="0"/>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nchor="b"/>
          <a:lstStyle>
            <a:lvl1pPr>
              <a:defRPr b="1"/>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04655D49-AAA1-40BB-878D-7547600C8A73}" type="datetimeFigureOut">
              <a:rPr lang="es-ES" smtClean="0"/>
              <a:t>11/09/2014</a:t>
            </a:fld>
            <a:endParaRPr lang="es-ES" dirty="0"/>
          </a:p>
        </p:txBody>
      </p:sp>
      <p:sp>
        <p:nvSpPr>
          <p:cNvPr id="8" name="7 Marcador de pie de página"/>
          <p:cNvSpPr>
            <a:spLocks noGrp="1"/>
          </p:cNvSpPr>
          <p:nvPr>
            <p:ph type="ftr" sz="quarter" idx="11"/>
          </p:nvPr>
        </p:nvSpPr>
        <p:spPr/>
        <p:txBody>
          <a:bodyPr/>
          <a:lstStyle>
            <a:extLst/>
          </a:lstStyle>
          <a:p>
            <a:endParaRPr lang="es-ES" dirty="0"/>
          </a:p>
        </p:txBody>
      </p:sp>
      <p:sp>
        <p:nvSpPr>
          <p:cNvPr id="9" name="8 Marcador de número de diapositiva"/>
          <p:cNvSpPr>
            <a:spLocks noGrp="1"/>
          </p:cNvSpPr>
          <p:nvPr>
            <p:ph type="sldNum" sz="quarter" idx="12"/>
          </p:nvPr>
        </p:nvSpPr>
        <p:spPr/>
        <p:txBody>
          <a:bodyPr/>
          <a:lstStyle>
            <a:extLst/>
          </a:lstStyle>
          <a:p>
            <a:fld id="{A045398E-3B3E-4F2E-BFB9-CDF2E2CD0105}" type="slidenum">
              <a:rPr lang="es-ES" smtClean="0"/>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04655D49-AAA1-40BB-878D-7547600C8A73}" type="datetimeFigureOut">
              <a:rPr lang="es-ES" smtClean="0"/>
              <a:t>11/09/2014</a:t>
            </a:fld>
            <a:endParaRPr lang="es-ES" dirty="0"/>
          </a:p>
        </p:txBody>
      </p:sp>
      <p:sp>
        <p:nvSpPr>
          <p:cNvPr id="4" name="3 Marcador de pie de página"/>
          <p:cNvSpPr>
            <a:spLocks noGrp="1"/>
          </p:cNvSpPr>
          <p:nvPr>
            <p:ph type="ftr" sz="quarter" idx="11"/>
          </p:nvPr>
        </p:nvSpPr>
        <p:spPr/>
        <p:txBody>
          <a:bodyPr/>
          <a:lstStyle>
            <a:extLst/>
          </a:lstStyle>
          <a:p>
            <a:endParaRPr lang="es-ES" dirty="0"/>
          </a:p>
        </p:txBody>
      </p:sp>
      <p:sp>
        <p:nvSpPr>
          <p:cNvPr id="5" name="4 Marcador de número de diapositiva"/>
          <p:cNvSpPr>
            <a:spLocks noGrp="1"/>
          </p:cNvSpPr>
          <p:nvPr>
            <p:ph type="sldNum" sz="quarter" idx="12"/>
          </p:nvPr>
        </p:nvSpPr>
        <p:spPr/>
        <p:txBody>
          <a:bodyPr/>
          <a:lstStyle>
            <a:extLst/>
          </a:lstStyle>
          <a:p>
            <a:fld id="{A045398E-3B3E-4F2E-BFB9-CDF2E2CD0105}" type="slidenum">
              <a:rPr lang="es-ES" smtClean="0"/>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1 Marcador de fecha"/>
          <p:cNvSpPr>
            <a:spLocks noGrp="1"/>
          </p:cNvSpPr>
          <p:nvPr>
            <p:ph type="dt" sz="half" idx="10"/>
          </p:nvPr>
        </p:nvSpPr>
        <p:spPr/>
        <p:txBody>
          <a:bodyPr/>
          <a:lstStyle>
            <a:extLst/>
          </a:lstStyle>
          <a:p>
            <a:fld id="{04655D49-AAA1-40BB-878D-7547600C8A73}" type="datetimeFigureOut">
              <a:rPr lang="es-ES" smtClean="0"/>
              <a:t>11/09/2014</a:t>
            </a:fld>
            <a:endParaRPr lang="es-ES" dirty="0"/>
          </a:p>
        </p:txBody>
      </p:sp>
      <p:sp>
        <p:nvSpPr>
          <p:cNvPr id="3" name="2 Marcador de pie de página"/>
          <p:cNvSpPr>
            <a:spLocks noGrp="1"/>
          </p:cNvSpPr>
          <p:nvPr>
            <p:ph type="ftr" sz="quarter" idx="11"/>
          </p:nvPr>
        </p:nvSpPr>
        <p:spPr/>
        <p:txBody>
          <a:bodyPr/>
          <a:lstStyle>
            <a:extLst/>
          </a:lstStyle>
          <a:p>
            <a:endParaRPr lang="es-ES" dirty="0"/>
          </a:p>
        </p:txBody>
      </p:sp>
      <p:sp>
        <p:nvSpPr>
          <p:cNvPr id="4" name="3 Marcador de número de diapositiva"/>
          <p:cNvSpPr>
            <a:spLocks noGrp="1"/>
          </p:cNvSpPr>
          <p:nvPr>
            <p:ph type="sldNum" sz="quarter" idx="12"/>
          </p:nvPr>
        </p:nvSpPr>
        <p:spPr/>
        <p:txBody>
          <a:bodyPr/>
          <a:lstStyle>
            <a:extLst/>
          </a:lstStyle>
          <a:p>
            <a:fld id="{A045398E-3B3E-4F2E-BFB9-CDF2E2CD0105}" type="slidenum">
              <a:rPr lang="es-ES" smtClean="0"/>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04655D49-AAA1-40BB-878D-7547600C8A73}" type="datetimeFigureOut">
              <a:rPr lang="es-ES" smtClean="0"/>
              <a:t>11/09/2014</a:t>
            </a:fld>
            <a:endParaRPr lang="es-ES" dirty="0"/>
          </a:p>
        </p:txBody>
      </p:sp>
      <p:sp>
        <p:nvSpPr>
          <p:cNvPr id="6" name="5 Marcador de pie de página"/>
          <p:cNvSpPr>
            <a:spLocks noGrp="1"/>
          </p:cNvSpPr>
          <p:nvPr>
            <p:ph type="ftr" sz="quarter" idx="11"/>
          </p:nvPr>
        </p:nvSpPr>
        <p:spPr/>
        <p:txBody>
          <a:bodyPr/>
          <a:lstStyle>
            <a:extLst/>
          </a:lstStyle>
          <a:p>
            <a:endParaRPr lang="es-ES" dirty="0"/>
          </a:p>
        </p:txBody>
      </p:sp>
      <p:sp>
        <p:nvSpPr>
          <p:cNvPr id="7" name="6 Marcador de número de diapositiva"/>
          <p:cNvSpPr>
            <a:spLocks noGrp="1"/>
          </p:cNvSpPr>
          <p:nvPr>
            <p:ph type="sldNum" sz="quarter" idx="12"/>
          </p:nvPr>
        </p:nvSpPr>
        <p:spPr/>
        <p:txBody>
          <a:bodyPr/>
          <a:lstStyle>
            <a:extLst/>
          </a:lstStyle>
          <a:p>
            <a:fld id="{A045398E-3B3E-4F2E-BFB9-CDF2E2CD0105}" type="slidenum">
              <a:rPr lang="es-ES" smtClean="0"/>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10 Redondear rectángulo de esquina sencilla"/>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1 Título"/>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04655D49-AAA1-40BB-878D-7547600C8A73}" type="datetimeFigureOut">
              <a:rPr lang="es-ES" smtClean="0"/>
              <a:t>11/09/2014</a:t>
            </a:fld>
            <a:endParaRPr lang="es-ES" dirty="0"/>
          </a:p>
        </p:txBody>
      </p:sp>
      <p:sp>
        <p:nvSpPr>
          <p:cNvPr id="6" name="5 Marcador de pie de página"/>
          <p:cNvSpPr>
            <a:spLocks noGrp="1"/>
          </p:cNvSpPr>
          <p:nvPr>
            <p:ph type="ftr" sz="quarter" idx="11"/>
          </p:nvPr>
        </p:nvSpPr>
        <p:spPr/>
        <p:txBody>
          <a:bodyPr/>
          <a:lstStyle>
            <a:extLst/>
          </a:lstStyle>
          <a:p>
            <a:endParaRPr lang="es-ES" dirty="0"/>
          </a:p>
        </p:txBody>
      </p:sp>
      <p:sp>
        <p:nvSpPr>
          <p:cNvPr id="7" name="6 Marcador de número de diapositiva"/>
          <p:cNvSpPr>
            <a:spLocks noGrp="1"/>
          </p:cNvSpPr>
          <p:nvPr>
            <p:ph type="sldNum" sz="quarter" idx="12"/>
          </p:nvPr>
        </p:nvSpPr>
        <p:spPr/>
        <p:txBody>
          <a:bodyPr/>
          <a:lstStyle>
            <a:extLst/>
          </a:lstStyle>
          <a:p>
            <a:fld id="{A045398E-3B3E-4F2E-BFB9-CDF2E2CD0105}" type="slidenum">
              <a:rPr lang="es-ES" smtClean="0"/>
              <a:t>‹Nº›</a:t>
            </a:fld>
            <a:endParaRPr lang="es-ES" dirty="0"/>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s-ES" dirty="0" smtClean="0"/>
              <a:t>Haga clic en el icono para agregar una imagen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8 Rectángulo redondeado"/>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3" name="12 Marcador de título"/>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s-ES" smtClean="0"/>
              <a:t>Haga clic para modificar el estilo de título del patrón</a:t>
            </a:r>
            <a:endParaRPr kumimoji="0" lang="en-US"/>
          </a:p>
        </p:txBody>
      </p:sp>
      <p:sp>
        <p:nvSpPr>
          <p:cNvPr id="4" name="3 Marcador de texto"/>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5" name="24 Marcador de fecha"/>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04655D49-AAA1-40BB-878D-7547600C8A73}" type="datetimeFigureOut">
              <a:rPr lang="es-ES" smtClean="0"/>
              <a:t>11/09/2014</a:t>
            </a:fld>
            <a:endParaRPr lang="es-ES" dirty="0"/>
          </a:p>
        </p:txBody>
      </p:sp>
      <p:sp>
        <p:nvSpPr>
          <p:cNvPr id="18" name="17 Marcador de pie de página"/>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s-ES" dirty="0"/>
          </a:p>
        </p:txBody>
      </p:sp>
      <p:sp>
        <p:nvSpPr>
          <p:cNvPr id="5" name="4 Marcador de número de diapositiva"/>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A045398E-3B3E-4F2E-BFB9-CDF2E2CD0105}" type="slidenum">
              <a:rPr lang="es-ES" smtClean="0"/>
              <a:t>‹Nº›</a:t>
            </a:fld>
            <a:endParaRPr lang="es-E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Layout" Target="../slideLayouts/slideLayout2.xml"/><Relationship Id="rId7" Type="http://schemas.openxmlformats.org/officeDocument/2006/relationships/slide" Target="slide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34.jpg"/><Relationship Id="rId5" Type="http://schemas.openxmlformats.org/officeDocument/2006/relationships/image" Target="../media/image4.png"/><Relationship Id="rId4" Type="http://schemas.openxmlformats.org/officeDocument/2006/relationships/image" Target="../media/image125.jpeg"/></Relationships>
</file>

<file path=ppt/slides/_rels/slide101.xml.rels><?xml version="1.0" encoding="UTF-8" standalone="yes"?>
<Relationships xmlns="http://schemas.openxmlformats.org/package/2006/relationships"><Relationship Id="rId8" Type="http://schemas.openxmlformats.org/officeDocument/2006/relationships/slide" Target="slide104.xml"/><Relationship Id="rId3" Type="http://schemas.openxmlformats.org/officeDocument/2006/relationships/slide" Target="slide105.xml"/><Relationship Id="rId7" Type="http://schemas.openxmlformats.org/officeDocument/2006/relationships/slide" Target="slide9.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102.xml"/><Relationship Id="rId4" Type="http://schemas.openxmlformats.org/officeDocument/2006/relationships/slide" Target="slide103.xml"/><Relationship Id="rId9"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gif"/></Relationships>
</file>

<file path=ppt/slides/_rels/slide103.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gif"/></Relationships>
</file>

<file path=ppt/slides/_rels/slide10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 Target="slide101.xml"/><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38.gif"/></Relationships>
</file>

<file path=ppt/slides/_rels/slide10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108.xml"/><Relationship Id="rId7" Type="http://schemas.openxmlformats.org/officeDocument/2006/relationships/slide" Target="slide106.xml"/><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slide" Target="slide107.xml"/><Relationship Id="rId5" Type="http://schemas.openxmlformats.org/officeDocument/2006/relationships/slide" Target="slide101.xml"/><Relationship Id="rId4" Type="http://schemas.openxmlformats.org/officeDocument/2006/relationships/audio" Target="../media/audio3.wav"/></Relationships>
</file>

<file path=ppt/slides/_rels/slide10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 Target="slide105.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1.png"/></Relationships>
</file>

<file path=ppt/slides/_rels/slide10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slide" Target="slide105.xml"/><Relationship Id="rId4" Type="http://schemas.openxmlformats.org/officeDocument/2006/relationships/image" Target="../media/image11.png"/></Relationships>
</file>

<file path=ppt/slides/_rels/slide108.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5.png"/><Relationship Id="rId2" Type="http://schemas.openxmlformats.org/officeDocument/2006/relationships/image" Target="../media/image45.jp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52.png"/><Relationship Id="rId4" Type="http://schemas.openxmlformats.org/officeDocument/2006/relationships/image" Target="../media/image2.jpeg"/></Relationships>
</file>

<file path=ppt/slides/_rels/slide109.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11.xml"/><Relationship Id="rId5" Type="http://schemas.openxmlformats.org/officeDocument/2006/relationships/image" Target="../media/image153.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11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156.gif"/><Relationship Id="rId3" Type="http://schemas.openxmlformats.org/officeDocument/2006/relationships/slideLayout" Target="../slideLayouts/slideLayout2.xml"/><Relationship Id="rId7" Type="http://schemas.openxmlformats.org/officeDocument/2006/relationships/image" Target="../media/image155.gif"/><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54.png"/><Relationship Id="rId5" Type="http://schemas.openxmlformats.org/officeDocument/2006/relationships/image" Target="../media/image4.png"/><Relationship Id="rId4" Type="http://schemas.openxmlformats.org/officeDocument/2006/relationships/image" Target="../media/image125.jpe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0.gif"/><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 Target="slide18.xml"/><Relationship Id="rId7" Type="http://schemas.openxmlformats.org/officeDocument/2006/relationships/slide" Target="slide15.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7.xml"/><Relationship Id="rId10" Type="http://schemas.openxmlformats.org/officeDocument/2006/relationships/image" Target="../media/image5.png"/><Relationship Id="rId4" Type="http://schemas.openxmlformats.org/officeDocument/2006/relationships/audio" Target="../media/audio3.wav"/><Relationship Id="rId9"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gif"/></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 Target="slide14.xml"/><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slideLayout" Target="../slideLayouts/slideLayout2.xml"/><Relationship Id="rId7" Type="http://schemas.openxmlformats.org/officeDocument/2006/relationships/image" Target="../media/image40.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slide" Target="slide14.xml"/><Relationship Id="rId5" Type="http://schemas.openxmlformats.org/officeDocument/2006/relationships/image" Target="../media/image39.jpg"/><Relationship Id="rId10" Type="http://schemas.openxmlformats.org/officeDocument/2006/relationships/image" Target="../media/image43.gif"/><Relationship Id="rId4" Type="http://schemas.openxmlformats.org/officeDocument/2006/relationships/image" Target="../media/image4.png"/><Relationship Id="rId9" Type="http://schemas.openxmlformats.org/officeDocument/2006/relationships/image" Target="../media/image42.gif"/></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21.xml"/><Relationship Id="rId7" Type="http://schemas.openxmlformats.org/officeDocument/2006/relationships/slide" Target="slide19.xml"/><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slide" Target="slide14.xml"/><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 Target="slide18.xml"/><Relationship Id="rId1" Type="http://schemas.openxmlformats.org/officeDocument/2006/relationships/slideLayout" Target="../slideLayouts/slideLayout2.xml"/><Relationship Id="rId5" Type="http://schemas.openxmlformats.org/officeDocument/2006/relationships/image" Target="../media/image47.gif"/><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1.gif"/><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31.xml"/><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53.png"/><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2.wdp"/><Relationship Id="rId5" Type="http://schemas.openxmlformats.org/officeDocument/2006/relationships/image" Target="../media/image54.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7.xml"/><Relationship Id="rId7"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3.gif"/><Relationship Id="rId5" Type="http://schemas.openxmlformats.org/officeDocument/2006/relationships/image" Target="../media/image10.gif"/><Relationship Id="rId10" Type="http://schemas.openxmlformats.org/officeDocument/2006/relationships/image" Target="../media/image12.gif"/><Relationship Id="rId4" Type="http://schemas.openxmlformats.org/officeDocument/2006/relationships/slide" Target="slide5.xml"/><Relationship Id="rId9"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2.jpeg"/><Relationship Id="rId1" Type="http://schemas.openxmlformats.org/officeDocument/2006/relationships/slideLayout" Target="../slideLayouts/slideLayout5.xml"/><Relationship Id="rId4" Type="http://schemas.openxmlformats.org/officeDocument/2006/relationships/image" Target="../media/image67.jp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slideLayout" Target="../slideLayouts/slideLayout6.xml"/><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image" Target="../media/image71.jpg"/><Relationship Id="rId7" Type="http://schemas.openxmlformats.org/officeDocument/2006/relationships/image" Target="../media/image74.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slide" Target="slide41.xml"/></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media" Target="../media/media9.wmv"/><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jpeg"/><Relationship Id="rId5" Type="http://schemas.openxmlformats.org/officeDocument/2006/relationships/slideLayout" Target="../slideLayouts/slideLayout2.xml"/><Relationship Id="rId4" Type="http://schemas.openxmlformats.org/officeDocument/2006/relationships/video" Target="../media/media9.wmv"/></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2.gif"/><Relationship Id="rId3" Type="http://schemas.microsoft.com/office/2007/relationships/hdphoto" Target="../media/hdphoto1.wdp"/><Relationship Id="rId7" Type="http://schemas.openxmlformats.org/officeDocument/2006/relationships/image" Target="../media/image10.gif"/><Relationship Id="rId12" Type="http://schemas.openxmlformats.org/officeDocument/2006/relationships/audio" Target="../media/audio1.wav"/><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slide" Target="slide6.xml"/><Relationship Id="rId5" Type="http://schemas.openxmlformats.org/officeDocument/2006/relationships/slide" Target="slide5.xml"/><Relationship Id="rId10" Type="http://schemas.openxmlformats.org/officeDocument/2006/relationships/image" Target="../media/image11.png"/><Relationship Id="rId4" Type="http://schemas.openxmlformats.org/officeDocument/2006/relationships/slide" Target="slide7.xml"/><Relationship Id="rId9" Type="http://schemas.openxmlformats.org/officeDocument/2006/relationships/image" Target="../media/image15.png"/><Relationship Id="rId14" Type="http://schemas.openxmlformats.org/officeDocument/2006/relationships/image" Target="../media/image13.gif"/></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slide" Target="slide38.xml"/><Relationship Id="rId4" Type="http://schemas.openxmlformats.org/officeDocument/2006/relationships/image" Target="../media/image77.jpg"/></Relationships>
</file>

<file path=ppt/slides/_rels/slide4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jpeg"/><Relationship Id="rId7" Type="http://schemas.openxmlformats.org/officeDocument/2006/relationships/slide" Target="slide4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3.gif"/><Relationship Id="rId5" Type="http://schemas.openxmlformats.org/officeDocument/2006/relationships/slide" Target="slide44.xml"/><Relationship Id="rId10" Type="http://schemas.openxmlformats.org/officeDocument/2006/relationships/image" Target="../media/image82.png"/><Relationship Id="rId4" Type="http://schemas.microsoft.com/office/2007/relationships/hdphoto" Target="../media/hdphoto5.wdp"/><Relationship Id="rId9" Type="http://schemas.openxmlformats.org/officeDocument/2006/relationships/image" Target="../media/image81.png"/></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media" Target="../media/media9.wmv"/><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jpeg"/><Relationship Id="rId5" Type="http://schemas.openxmlformats.org/officeDocument/2006/relationships/slideLayout" Target="../slideLayouts/slideLayout2.xml"/><Relationship Id="rId4" Type="http://schemas.openxmlformats.org/officeDocument/2006/relationships/video" Target="../media/media9.wmv"/></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4.gif"/><Relationship Id="rId5" Type="http://schemas.openxmlformats.org/officeDocument/2006/relationships/slide" Target="slide41.xml"/><Relationship Id="rId4" Type="http://schemas.openxmlformats.org/officeDocument/2006/relationships/image" Target="../media/image77.jp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8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slide" Target="slide46.xml"/><Relationship Id="rId4" Type="http://schemas.openxmlformats.org/officeDocument/2006/relationships/slide" Target="slide48.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88.jpg"/></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8.wav"/><Relationship Id="rId7" Type="http://schemas.openxmlformats.org/officeDocument/2006/relationships/image" Target="../media/image76.png"/><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2.jpeg"/><Relationship Id="rId5" Type="http://schemas.openxmlformats.org/officeDocument/2006/relationships/slideLayout" Target="../slideLayouts/slideLayout2.xml"/><Relationship Id="rId4" Type="http://schemas.openxmlformats.org/officeDocument/2006/relationships/audio" Target="../media/media8.wav"/></Relationships>
</file>

<file path=ppt/slides/_rels/slide4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4.gif"/><Relationship Id="rId5" Type="http://schemas.openxmlformats.org/officeDocument/2006/relationships/image" Target="../media/image2.jpeg"/><Relationship Id="rId4" Type="http://schemas.openxmlformats.org/officeDocument/2006/relationships/slide" Target="slide44.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slide" Target="slide51.xml"/></Relationships>
</file>

<file path=ppt/slides/_rels/slide49.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media" Target="../media/media9.wmv"/><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jpeg"/><Relationship Id="rId5" Type="http://schemas.openxmlformats.org/officeDocument/2006/relationships/slideLayout" Target="../slideLayouts/slideLayout2.xml"/><Relationship Id="rId4" Type="http://schemas.openxmlformats.org/officeDocument/2006/relationships/video" Target="../media/media9.wmv"/></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4.gif"/><Relationship Id="rId5" Type="http://schemas.openxmlformats.org/officeDocument/2006/relationships/slide" Target="slide48.xml"/><Relationship Id="rId4" Type="http://schemas.openxmlformats.org/officeDocument/2006/relationships/image" Target="../media/image77.jp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92.jpg"/><Relationship Id="rId5" Type="http://schemas.openxmlformats.org/officeDocument/2006/relationships/image" Target="../media/image4.png"/><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95.jpe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94.png"/><Relationship Id="rId5" Type="http://schemas.openxmlformats.org/officeDocument/2006/relationships/image" Target="../media/image4.png"/><Relationship Id="rId4" Type="http://schemas.openxmlformats.org/officeDocument/2006/relationships/image" Target="../media/image93.jpg"/><Relationship Id="rId9" Type="http://schemas.openxmlformats.org/officeDocument/2006/relationships/image" Target="../media/image52.jp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8.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2.jpeg"/></Relationships>
</file>

<file path=ppt/slides/_rels/slide59.xml.rels><?xml version="1.0" encoding="UTF-8" standalone="yes"?>
<Relationships xmlns="http://schemas.openxmlformats.org/package/2006/relationships"><Relationship Id="rId3" Type="http://schemas.microsoft.com/office/2007/relationships/media" Target="../media/media9.wmv"/><Relationship Id="rId7" Type="http://schemas.openxmlformats.org/officeDocument/2006/relationships/image" Target="../media/image76.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9.wmv"/></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77.jp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108.jp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3" Type="http://schemas.microsoft.com/office/2007/relationships/media" Target="../media/media9.wmv"/><Relationship Id="rId7" Type="http://schemas.openxmlformats.org/officeDocument/2006/relationships/image" Target="../media/image76.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9.wmv"/></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7.jp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slide" Target="slide61.xml"/></Relationships>
</file>

<file path=ppt/slides/_rels/slide6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 Target="slide97.xml"/><Relationship Id="rId7" Type="http://schemas.openxmlformats.org/officeDocument/2006/relationships/slide" Target="slide66.xml"/><Relationship Id="rId2" Type="http://schemas.openxmlformats.org/officeDocument/2006/relationships/image" Target="../media/image110.jpg"/><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15.png"/><Relationship Id="rId5" Type="http://schemas.openxmlformats.org/officeDocument/2006/relationships/slide" Target="slide68.xml"/><Relationship Id="rId10" Type="http://schemas.openxmlformats.org/officeDocument/2006/relationships/image" Target="../media/image114.png"/><Relationship Id="rId4" Type="http://schemas.openxmlformats.org/officeDocument/2006/relationships/image" Target="../media/image111.jpg"/><Relationship Id="rId9" Type="http://schemas.openxmlformats.org/officeDocument/2006/relationships/image" Target="../media/image113.png"/></Relationships>
</file>

<file path=ppt/slides/_rels/slide6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slide" Target="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media" Target="../media/media9.wmv"/><Relationship Id="rId7" Type="http://schemas.openxmlformats.org/officeDocument/2006/relationships/image" Target="../media/image76.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9.wmv"/></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7.jpg"/><Relationship Id="rId1" Type="http://schemas.openxmlformats.org/officeDocument/2006/relationships/slideLayout" Target="../slideLayouts/slideLayout2.xml"/><Relationship Id="rId5" Type="http://schemas.openxmlformats.org/officeDocument/2006/relationships/slide" Target="slide64.xml"/><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8" Type="http://schemas.openxmlformats.org/officeDocument/2006/relationships/image" Target="../media/image121.jpg"/><Relationship Id="rId3" Type="http://schemas.openxmlformats.org/officeDocument/2006/relationships/image" Target="../media/image102.jpeg"/><Relationship Id="rId7" Type="http://schemas.openxmlformats.org/officeDocument/2006/relationships/image" Target="../media/image120.png"/><Relationship Id="rId2" Type="http://schemas.openxmlformats.org/officeDocument/2006/relationships/slide" Target="slide71.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9.xml.rels><?xml version="1.0" encoding="UTF-8" standalone="yes"?>
<Relationships xmlns="http://schemas.openxmlformats.org/package/2006/relationships"><Relationship Id="rId3" Type="http://schemas.microsoft.com/office/2007/relationships/media" Target="../media/media9.wmv"/><Relationship Id="rId7" Type="http://schemas.openxmlformats.org/officeDocument/2006/relationships/image" Target="../media/image76.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9.wmv"/></Relationships>
</file>

<file path=ppt/slides/_rels/slide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5.png"/><Relationship Id="rId4" Type="http://schemas.openxmlformats.org/officeDocument/2006/relationships/slide" Target="slide4.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7" Type="http://schemas.microsoft.com/office/2007/relationships/hdphoto" Target="../media/hdphoto7.wdp"/><Relationship Id="rId2" Type="http://schemas.openxmlformats.org/officeDocument/2006/relationships/image" Target="../media/image77.jp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slide" Target="slide68.xml"/><Relationship Id="rId4" Type="http://schemas.microsoft.com/office/2007/relationships/hdphoto" Target="../media/hdphoto6.wdp"/></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02.jpeg"/><Relationship Id="rId5" Type="http://schemas.openxmlformats.org/officeDocument/2006/relationships/image" Target="../media/image124.jp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126.jpe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94.png"/><Relationship Id="rId5" Type="http://schemas.openxmlformats.org/officeDocument/2006/relationships/image" Target="../media/image93.jpg"/><Relationship Id="rId10" Type="http://schemas.openxmlformats.org/officeDocument/2006/relationships/image" Target="../media/image128.png"/><Relationship Id="rId4" Type="http://schemas.openxmlformats.org/officeDocument/2006/relationships/image" Target="../media/image125.jpeg"/><Relationship Id="rId9" Type="http://schemas.openxmlformats.org/officeDocument/2006/relationships/image" Target="../media/image127.jpeg"/></Relationships>
</file>

<file path=ppt/slides/_rels/slide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1.jpg"/><Relationship Id="rId5" Type="http://schemas.openxmlformats.org/officeDocument/2006/relationships/image" Target="../media/image130.jpg"/><Relationship Id="rId4" Type="http://schemas.microsoft.com/office/2007/relationships/hdphoto" Target="../media/hdphoto8.wdp"/></Relationships>
</file>

<file path=ppt/slides/_rels/slide7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25.jpeg"/><Relationship Id="rId1" Type="http://schemas.openxmlformats.org/officeDocument/2006/relationships/slideLayout" Target="../slideLayouts/slideLayout5.xml"/><Relationship Id="rId4" Type="http://schemas.openxmlformats.org/officeDocument/2006/relationships/image" Target="../media/image134.jpg"/></Relationships>
</file>

<file path=ppt/slides/_rels/slide7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25.jpeg"/><Relationship Id="rId1" Type="http://schemas.openxmlformats.org/officeDocument/2006/relationships/slideLayout" Target="../slideLayouts/slideLayout5.xml"/><Relationship Id="rId4" Type="http://schemas.openxmlformats.org/officeDocument/2006/relationships/image" Target="../media/image79.jpeg"/></Relationships>
</file>

<file path=ppt/slides/_rels/slide77.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25.jpeg"/><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137.png"/><Relationship Id="rId4" Type="http://schemas.openxmlformats.org/officeDocument/2006/relationships/image" Target="../media/image136.jpeg"/></Relationships>
</file>

<file path=ppt/slides/_rels/slide7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slide" Target="slide79.xml"/><Relationship Id="rId5" Type="http://schemas.openxmlformats.org/officeDocument/2006/relationships/slide" Target="slide80.xml"/><Relationship Id="rId4" Type="http://schemas.openxmlformats.org/officeDocument/2006/relationships/slide" Target="slide82.xml"/></Relationships>
</file>

<file path=ppt/slides/_rels/slide79.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slide" Target="slide78.xml"/></Relationships>
</file>

<file path=ppt/slides/_rels/slide8.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slide" Target="slide7.xml"/><Relationship Id="rId4" Type="http://schemas.openxmlformats.org/officeDocument/2006/relationships/image" Target="../media/image18.jpg"/></Relationships>
</file>

<file path=ppt/slides/_rels/slide80.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media" Target="../media/media9.wmv"/><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5.jpeg"/><Relationship Id="rId5" Type="http://schemas.openxmlformats.org/officeDocument/2006/relationships/slideLayout" Target="../slideLayouts/slideLayout2.xml"/><Relationship Id="rId4" Type="http://schemas.openxmlformats.org/officeDocument/2006/relationships/video" Target="../media/media9.wmv"/></Relationships>
</file>

<file path=ppt/slides/_rels/slide8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slide" Target="slide78.xml"/></Relationships>
</file>

<file path=ppt/slides/_rels/slide8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slide" Target="slide85.xml"/></Relationships>
</file>

<file path=ppt/slides/_rels/slide83.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media" Target="../media/media9.wmv"/><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5.jpeg"/><Relationship Id="rId5" Type="http://schemas.openxmlformats.org/officeDocument/2006/relationships/slideLayout" Target="../slideLayouts/slideLayout2.xml"/><Relationship Id="rId4" Type="http://schemas.openxmlformats.org/officeDocument/2006/relationships/video" Target="../media/media9.wmv"/></Relationships>
</file>

<file path=ppt/slides/_rels/slide8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slide" Target="slide82.xml"/></Relationships>
</file>

<file path=ppt/slides/_rels/slide8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slide" Target="slide92.xml"/><Relationship Id="rId4" Type="http://schemas.openxmlformats.org/officeDocument/2006/relationships/slide" Target="slide88.xml"/></Relationships>
</file>

<file path=ppt/slides/_rels/slide86.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media" Target="../media/media9.wmv"/><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5.jpeg"/><Relationship Id="rId5" Type="http://schemas.openxmlformats.org/officeDocument/2006/relationships/slideLayout" Target="../slideLayouts/slideLayout2.xml"/><Relationship Id="rId4" Type="http://schemas.openxmlformats.org/officeDocument/2006/relationships/video" Target="../media/media9.wmv"/></Relationships>
</file>

<file path=ppt/slides/_rels/slide8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slide" Target="slide85.xml"/></Relationships>
</file>

<file path=ppt/slides/_rels/slide8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slide" Target="slide91.xml"/></Relationships>
</file>

<file path=ppt/slides/_rels/slide89.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media" Target="../media/media9.wmv"/><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5.jpeg"/><Relationship Id="rId5" Type="http://schemas.openxmlformats.org/officeDocument/2006/relationships/slideLayout" Target="../slideLayouts/slideLayout2.xml"/><Relationship Id="rId4" Type="http://schemas.openxmlformats.org/officeDocument/2006/relationships/video" Target="../media/media9.wmv"/></Relationships>
</file>

<file path=ppt/slides/_rels/slide9.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image" Target="../media/image21.gif"/><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1.png"/><Relationship Id="rId4" Type="http://schemas.openxmlformats.org/officeDocument/2006/relationships/slide" Target="slide11.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slide" Target="slide88.xml"/></Relationships>
</file>

<file path=ppt/slides/_rels/slide9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slide" Target="slide94.xml"/></Relationships>
</file>

<file path=ppt/slides/_rels/slide92.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media" Target="../media/media9.wmv"/><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5.jpeg"/><Relationship Id="rId5" Type="http://schemas.openxmlformats.org/officeDocument/2006/relationships/slideLayout" Target="../slideLayouts/slideLayout2.xml"/><Relationship Id="rId4" Type="http://schemas.openxmlformats.org/officeDocument/2006/relationships/video" Target="../media/media9.wmv"/></Relationships>
</file>

<file path=ppt/slides/_rels/slide9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slide" Target="slide91.xml"/></Relationships>
</file>

<file path=ppt/slides/_rels/slide9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1.jpg"/><Relationship Id="rId7" Type="http://schemas.openxmlformats.org/officeDocument/2006/relationships/image" Target="../media/image143.pn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slide" Target="slide97.xml"/></Relationships>
</file>

<file path=ppt/slides/_rels/slide95.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media" Target="../media/media9.wmv"/><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5.jpeg"/><Relationship Id="rId5" Type="http://schemas.openxmlformats.org/officeDocument/2006/relationships/slideLayout" Target="../slideLayouts/slideLayout2.xml"/><Relationship Id="rId4" Type="http://schemas.openxmlformats.org/officeDocument/2006/relationships/video" Target="../media/media9.wmv"/></Relationships>
</file>

<file path=ppt/slides/_rels/slide9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2.jpeg"/><Relationship Id="rId4" Type="http://schemas.openxmlformats.org/officeDocument/2006/relationships/slide" Target="slide94.xml"/></Relationships>
</file>

<file path=ppt/slides/_rels/slide97.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31.jpg"/><Relationship Id="rId7" Type="http://schemas.openxmlformats.org/officeDocument/2006/relationships/image" Target="../media/image148.pn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slide" Target="slide100.xml"/></Relationships>
</file>

<file path=ppt/slides/_rels/slide98.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media" Target="../media/media9.wmv"/><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5.jpeg"/><Relationship Id="rId5" Type="http://schemas.openxmlformats.org/officeDocument/2006/relationships/slideLayout" Target="../slideLayouts/slideLayout2.xml"/><Relationship Id="rId4" Type="http://schemas.openxmlformats.org/officeDocument/2006/relationships/video" Target="../media/media9.wmv"/></Relationships>
</file>

<file path=ppt/slides/_rels/slide9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2.jpeg"/><Relationship Id="rId4" Type="http://schemas.openxmlformats.org/officeDocument/2006/relationships/slide" Target="slide9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9" name="8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668" y="435330"/>
            <a:ext cx="8030354" cy="5395394"/>
          </a:xfrm>
          <a:prstGeom prst="rect">
            <a:avLst/>
          </a:prstGeom>
        </p:spPr>
      </p:pic>
      <p:pic>
        <p:nvPicPr>
          <p:cNvPr id="3" name="Indiana Jones Theme Song [H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65705" y="1528635"/>
            <a:ext cx="609600" cy="609600"/>
          </a:xfrm>
          <a:prstGeom prst="rect">
            <a:avLst/>
          </a:prstGeom>
        </p:spPr>
      </p:pic>
      <p:pic>
        <p:nvPicPr>
          <p:cNvPr id="4" name="3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3089" y="2834629"/>
            <a:ext cx="896009" cy="2884522"/>
          </a:xfrm>
          <a:prstGeom prst="rect">
            <a:avLst/>
          </a:prstGeom>
          <a:ln>
            <a:noFill/>
          </a:ln>
          <a:effectLst>
            <a:outerShdw blurRad="292100" dist="139700" dir="2700000" algn="tl" rotWithShape="0">
              <a:srgbClr val="333333">
                <a:alpha val="65000"/>
              </a:srgbClr>
            </a:outerShdw>
          </a:effectLst>
        </p:spPr>
      </p:pic>
      <p:pic>
        <p:nvPicPr>
          <p:cNvPr id="2" name="1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282" y="480721"/>
            <a:ext cx="4137352" cy="1564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5 Rectángulo"/>
          <p:cNvSpPr/>
          <p:nvPr/>
        </p:nvSpPr>
        <p:spPr>
          <a:xfrm>
            <a:off x="611560" y="1399330"/>
            <a:ext cx="4448105" cy="646331"/>
          </a:xfrm>
          <a:prstGeom prst="rect">
            <a:avLst/>
          </a:prstGeom>
          <a:noFill/>
        </p:spPr>
        <p:txBody>
          <a:bodyPr wrap="square" lIns="91440" tIns="45720" rIns="91440" bIns="45720">
            <a:spAutoFit/>
            <a:scene3d>
              <a:camera prst="perspectiveRelaxedModerately"/>
              <a:lightRig rig="threePt" dir="t"/>
            </a:scene3d>
            <a:sp3d/>
          </a:bodyPr>
          <a:lstStyle/>
          <a:p>
            <a:pPr algn="ctr"/>
            <a:r>
              <a:rPr lang="es-ES" b="1" dirty="0" smtClean="0">
                <a:ln w="12700">
                  <a:solidFill>
                    <a:schemeClr val="tx1"/>
                  </a:solidFill>
                  <a:prstDash val="solid"/>
                </a:ln>
                <a:gradFill>
                  <a:gsLst>
                    <a:gs pos="0">
                      <a:srgbClr val="FF0000"/>
                    </a:gs>
                    <a:gs pos="60000">
                      <a:srgbClr val="FFC000"/>
                    </a:gs>
                    <a:gs pos="100000">
                      <a:srgbClr val="FFC000"/>
                    </a:gs>
                  </a:gsLst>
                  <a:lin ang="5400000" scaled="0"/>
                </a:gradFill>
                <a:effectLst>
                  <a:outerShdw blurRad="50800" dist="50800" dir="5400000" algn="ctr" rotWithShape="0">
                    <a:schemeClr val="tx1"/>
                  </a:outerShdw>
                </a:effectLst>
              </a:rPr>
              <a:t>EN BUSCA DEL CÓDIGO PERDIDO</a:t>
            </a:r>
            <a:endParaRPr lang="es-ES" b="1" cap="none" spc="0" dirty="0">
              <a:ln w="12700">
                <a:solidFill>
                  <a:schemeClr val="tx1"/>
                </a:solidFill>
                <a:prstDash val="solid"/>
              </a:ln>
              <a:gradFill>
                <a:gsLst>
                  <a:gs pos="0">
                    <a:srgbClr val="FF0000"/>
                  </a:gs>
                  <a:gs pos="60000">
                    <a:srgbClr val="FFC000"/>
                  </a:gs>
                  <a:gs pos="100000">
                    <a:srgbClr val="FFC000"/>
                  </a:gs>
                </a:gsLst>
                <a:lin ang="5400000" scaled="0"/>
              </a:gradFill>
              <a:effectLst>
                <a:outerShdw blurRad="50800" dist="50800" dir="5400000" algn="ctr" rotWithShape="0">
                  <a:schemeClr val="tx1"/>
                </a:outerShdw>
              </a:effectLst>
            </a:endParaRPr>
          </a:p>
        </p:txBody>
      </p:sp>
      <p:sp>
        <p:nvSpPr>
          <p:cNvPr id="5" name="4 Llamada rectangular"/>
          <p:cNvSpPr/>
          <p:nvPr/>
        </p:nvSpPr>
        <p:spPr>
          <a:xfrm>
            <a:off x="6031093" y="1164812"/>
            <a:ext cx="2789379" cy="1115366"/>
          </a:xfrm>
          <a:prstGeom prst="wedgeRectCallout">
            <a:avLst>
              <a:gd name="adj1" fmla="val -33635"/>
              <a:gd name="adj2" fmla="val 120686"/>
            </a:avLst>
          </a:prstGeom>
          <a:ln>
            <a:noFill/>
          </a:ln>
          <a:effectLst>
            <a:outerShdw blurRad="50800" dist="50800" dir="5400000" algn="ctr" rotWithShape="0">
              <a:schemeClr val="tx1"/>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latin typeface="Bookman Old Style" panose="02050604050505020204" pitchFamily="18" charset="0"/>
              </a:rPr>
              <a:t>Hola soy Indiana Jones, ¿Quieres ayudarme en mi nueva aventura?</a:t>
            </a:r>
            <a:endParaRPr lang="es-ES" sz="1400" dirty="0">
              <a:latin typeface="Bookman Old Style" panose="02050604050505020204" pitchFamily="18" charset="0"/>
            </a:endParaRPr>
          </a:p>
        </p:txBody>
      </p:sp>
    </p:spTree>
    <p:extLst>
      <p:ext uri="{BB962C8B-B14F-4D97-AF65-F5344CB8AC3E}">
        <p14:creationId xmlns:p14="http://schemas.microsoft.com/office/powerpoint/2010/main" val="2205646743"/>
      </p:ext>
    </p:extLst>
  </p:cSld>
  <p:clrMapOvr>
    <a:masterClrMapping/>
  </p:clrMapOvr>
  <mc:AlternateContent xmlns:mc="http://schemas.openxmlformats.org/markup-compatibility/2006" xmlns:p14="http://schemas.microsoft.com/office/powerpoint/2010/main">
    <mc:Choice Requires="p14">
      <p:transition spd="slow" p14:dur="5000" advClick="0" advTm="7000">
        <p:dissolve/>
      </p:transition>
    </mc:Choice>
    <mc:Fallback xmlns="">
      <p:transition spd="slow" advClick="0" advTm="7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fltVal val="0"/>
                                          </p:val>
                                        </p:tav>
                                        <p:tav tm="100000">
                                          <p:val>
                                            <p:strVal val="#ppt_w"/>
                                          </p:val>
                                        </p:tav>
                                      </p:tavLst>
                                    </p:anim>
                                    <p:anim calcmode="lin" valueType="num">
                                      <p:cBhvr>
                                        <p:cTn id="12" dur="3000" fill="hold"/>
                                        <p:tgtEl>
                                          <p:spTgt spid="5"/>
                                        </p:tgtEl>
                                        <p:attrNameLst>
                                          <p:attrName>ppt_h</p:attrName>
                                        </p:attrNameLst>
                                      </p:cBhvr>
                                      <p:tavLst>
                                        <p:tav tm="0">
                                          <p:val>
                                            <p:fltVal val="0"/>
                                          </p:val>
                                        </p:tav>
                                        <p:tav tm="100000">
                                          <p:val>
                                            <p:strVal val="#ppt_h"/>
                                          </p:val>
                                        </p:tav>
                                      </p:tavLst>
                                    </p:anim>
                                    <p:anim calcmode="lin" valueType="num">
                                      <p:cBhvr>
                                        <p:cTn id="13" dur="3000" fill="hold"/>
                                        <p:tgtEl>
                                          <p:spTgt spid="5"/>
                                        </p:tgtEl>
                                        <p:attrNameLst>
                                          <p:attrName>style.rotation</p:attrName>
                                        </p:attrNameLst>
                                      </p:cBhvr>
                                      <p:tavLst>
                                        <p:tav tm="0">
                                          <p:val>
                                            <p:fltVal val="90"/>
                                          </p:val>
                                        </p:tav>
                                        <p:tav tm="100000">
                                          <p:val>
                                            <p:fltVal val="0"/>
                                          </p:val>
                                        </p:tav>
                                      </p:tavLst>
                                    </p:anim>
                                    <p:animEffect transition="in" filter="fade">
                                      <p:cBhvr>
                                        <p:cTn id="14" dur="3000"/>
                                        <p:tgtEl>
                                          <p:spTgt spid="5"/>
                                        </p:tgtEl>
                                      </p:cBhvr>
                                    </p:animEffect>
                                  </p:childTnLst>
                                </p:cTn>
                              </p:par>
                              <p:par>
                                <p:cTn id="15" presetID="1" presetClass="mediacall" presetSubtype="0" fill="hold" nodeType="withEffect">
                                  <p:stCondLst>
                                    <p:cond delay="1000"/>
                                  </p:stCondLst>
                                  <p:childTnLst>
                                    <p:cmd type="call" cmd="playFrom(0.0)">
                                      <p:cBhvr>
                                        <p:cTn id="1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4">
                <p:cTn id="17" repeatCount="indefinite" fill="remove"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RS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pic>
        <p:nvPicPr>
          <p:cNvPr id="6" name="HORS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pic>
        <p:nvPicPr>
          <p:cNvPr id="2" name="HORS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pic>
        <p:nvPicPr>
          <p:cNvPr id="4" name="3 Imagen">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1371" y="0"/>
            <a:ext cx="14790758" cy="7162453"/>
          </a:xfrm>
          <a:prstGeom prst="rect">
            <a:avLst/>
          </a:prstGeom>
        </p:spPr>
      </p:pic>
      <p:sp>
        <p:nvSpPr>
          <p:cNvPr id="5" name="4 Rectángulo"/>
          <p:cNvSpPr/>
          <p:nvPr/>
        </p:nvSpPr>
        <p:spPr>
          <a:xfrm>
            <a:off x="1043608" y="5877272"/>
            <a:ext cx="720080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Bonito paisaje, pero parece que no haya nada interesante </a:t>
            </a:r>
            <a:endParaRPr lang="es-ES" dirty="0"/>
          </a:p>
        </p:txBody>
      </p:sp>
    </p:spTree>
    <p:extLst>
      <p:ext uri="{BB962C8B-B14F-4D97-AF65-F5344CB8AC3E}">
        <p14:creationId xmlns:p14="http://schemas.microsoft.com/office/powerpoint/2010/main" val="393424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
                                      <p:cBhvr>
                                        <p:cTn id="6" dur="14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3"/>
                </p:tgtEl>
              </p:cMediaNode>
            </p:audio>
            <p:audio>
              <p:cMediaNode vol="80000">
                <p:cTn id="9" fill="remove" display="0">
                  <p:stCondLst>
                    <p:cond delay="indefinite"/>
                  </p:stCondLst>
                  <p:endCondLst>
                    <p:cond evt="onStopAudio" delay="0">
                      <p:tgtEl>
                        <p:sldTgt/>
                      </p:tgtEl>
                    </p:cond>
                  </p:endCondLst>
                </p:cTn>
                <p:tgtEl>
                  <p:spTgt spid="6"/>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4">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8"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79712" y="4550973"/>
            <a:ext cx="882310" cy="882310"/>
          </a:xfrm>
          <a:prstGeom prst="rect">
            <a:avLst/>
          </a:prstGeom>
        </p:spPr>
      </p:pic>
      <p:sp>
        <p:nvSpPr>
          <p:cNvPr id="2" name="1 Título"/>
          <p:cNvSpPr>
            <a:spLocks noGrp="1"/>
          </p:cNvSpPr>
          <p:nvPr>
            <p:ph type="title"/>
          </p:nvPr>
        </p:nvSpPr>
        <p:spPr>
          <a:xfrm>
            <a:off x="480060" y="1868695"/>
            <a:ext cx="8183880" cy="1051560"/>
          </a:xfrm>
        </p:spPr>
        <p:txBody>
          <a:bodyPr>
            <a:noAutofit/>
          </a:bodyPr>
          <a:lstStyle/>
          <a:p>
            <a:pPr algn="ctr"/>
            <a:r>
              <a:rPr lang="es-ES" sz="4000" dirty="0" smtClean="0">
                <a:solidFill>
                  <a:srgbClr val="FFC000"/>
                </a:solidFill>
              </a:rPr>
              <a:t>LO CONSEGUISTE.</a:t>
            </a:r>
            <a:r>
              <a:rPr lang="es-ES" sz="2800" dirty="0" smtClean="0">
                <a:solidFill>
                  <a:schemeClr val="bg2">
                    <a:lumMod val="40000"/>
                    <a:lumOff val="60000"/>
                  </a:schemeClr>
                </a:solidFill>
              </a:rPr>
              <a:t/>
            </a:r>
            <a:br>
              <a:rPr lang="es-ES" sz="2800" dirty="0" smtClean="0">
                <a:solidFill>
                  <a:schemeClr val="bg2">
                    <a:lumMod val="40000"/>
                    <a:lumOff val="60000"/>
                  </a:schemeClr>
                </a:solidFill>
              </a:rPr>
            </a:br>
            <a:r>
              <a:rPr lang="es-ES" sz="2800" dirty="0" smtClean="0">
                <a:solidFill>
                  <a:schemeClr val="bg2">
                    <a:lumMod val="40000"/>
                    <a:lumOff val="60000"/>
                  </a:schemeClr>
                </a:solidFill>
              </a:rPr>
              <a:t> </a:t>
            </a:r>
            <a:br>
              <a:rPr lang="es-ES" sz="2800" dirty="0" smtClean="0">
                <a:solidFill>
                  <a:schemeClr val="bg2">
                    <a:lumMod val="40000"/>
                    <a:lumOff val="60000"/>
                  </a:schemeClr>
                </a:solidFill>
              </a:rPr>
            </a:br>
            <a:r>
              <a:rPr lang="es-ES" sz="2800" dirty="0" smtClean="0">
                <a:solidFill>
                  <a:schemeClr val="bg2">
                    <a:lumMod val="40000"/>
                    <a:lumOff val="60000"/>
                  </a:schemeClr>
                </a:solidFill>
              </a:rPr>
              <a:t>YA TIENES EN TU PODER EL LIBRO  </a:t>
            </a:r>
            <a:r>
              <a:rPr lang="es-ES" sz="4000" dirty="0" err="1" smtClean="0">
                <a:solidFill>
                  <a:schemeClr val="bg2">
                    <a:lumMod val="40000"/>
                    <a:lumOff val="60000"/>
                  </a:schemeClr>
                </a:solidFill>
                <a:latin typeface="Old English Text MT" panose="03040902040508030806" pitchFamily="66" charset="0"/>
              </a:rPr>
              <a:t>liber</a:t>
            </a:r>
            <a:r>
              <a:rPr lang="es-ES" sz="4000" dirty="0" smtClean="0">
                <a:solidFill>
                  <a:schemeClr val="bg2">
                    <a:lumMod val="40000"/>
                    <a:lumOff val="60000"/>
                  </a:schemeClr>
                </a:solidFill>
                <a:latin typeface="Old English Text MT" panose="03040902040508030806" pitchFamily="66" charset="0"/>
              </a:rPr>
              <a:t>  </a:t>
            </a:r>
            <a:r>
              <a:rPr lang="es-ES" sz="4000" dirty="0" err="1" smtClean="0">
                <a:solidFill>
                  <a:schemeClr val="bg2">
                    <a:lumMod val="40000"/>
                    <a:lumOff val="60000"/>
                  </a:schemeClr>
                </a:solidFill>
                <a:latin typeface="Old English Text MT" panose="03040902040508030806" pitchFamily="66" charset="0"/>
              </a:rPr>
              <a:t>abacci</a:t>
            </a:r>
            <a:r>
              <a:rPr lang="es-ES" sz="2800" dirty="0" smtClean="0">
                <a:solidFill>
                  <a:schemeClr val="bg2">
                    <a:lumMod val="40000"/>
                    <a:lumOff val="60000"/>
                  </a:schemeClr>
                </a:solidFill>
                <a:latin typeface="Old English Text MT" panose="03040902040508030806" pitchFamily="66" charset="0"/>
              </a:rPr>
              <a:t> </a:t>
            </a:r>
            <a:r>
              <a:rPr lang="es-ES" sz="2800" dirty="0" smtClean="0">
                <a:solidFill>
                  <a:schemeClr val="bg2">
                    <a:lumMod val="40000"/>
                    <a:lumOff val="60000"/>
                  </a:schemeClr>
                </a:solidFill>
              </a:rPr>
              <a:t>, CON EL ÚLTIMO NÚMERO DEL CÓDIGO </a:t>
            </a:r>
            <a:endParaRPr lang="es-ES" sz="2800" dirty="0">
              <a:solidFill>
                <a:schemeClr val="bg2">
                  <a:lumMod val="40000"/>
                  <a:lumOff val="60000"/>
                </a:schemeClr>
              </a:solidFill>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600" y="4221088"/>
            <a:ext cx="2529192" cy="1416347"/>
          </a:xfrm>
          <a:prstGeom prst="rect">
            <a:avLst/>
          </a:prstGeom>
          <a:ln>
            <a:noFill/>
          </a:ln>
          <a:effectLst>
            <a:softEdge rad="112500"/>
          </a:effectLst>
        </p:spPr>
      </p:pic>
      <p:sp>
        <p:nvSpPr>
          <p:cNvPr id="5" name="4 CuadroTexto"/>
          <p:cNvSpPr txBox="1"/>
          <p:nvPr/>
        </p:nvSpPr>
        <p:spPr>
          <a:xfrm>
            <a:off x="4139952" y="4375835"/>
            <a:ext cx="1944216" cy="923330"/>
          </a:xfrm>
          <a:prstGeom prst="rect">
            <a:avLst/>
          </a:prstGeom>
          <a:solidFill>
            <a:schemeClr val="bg1"/>
          </a:solidFill>
          <a:ln>
            <a:solidFill>
              <a:schemeClr val="accent1"/>
            </a:solidFill>
          </a:ln>
        </p:spPr>
        <p:txBody>
          <a:bodyPr wrap="square" rtlCol="0">
            <a:spAutoFit/>
          </a:bodyPr>
          <a:lstStyle/>
          <a:p>
            <a:endParaRPr lang="es-ES" b="1" dirty="0" smtClean="0">
              <a:solidFill>
                <a:srgbClr val="FF0000"/>
              </a:solidFill>
            </a:endParaRPr>
          </a:p>
          <a:p>
            <a:pPr algn="ctr"/>
            <a:r>
              <a:rPr lang="es-ES" b="1" dirty="0" smtClean="0">
                <a:solidFill>
                  <a:srgbClr val="FF0000"/>
                </a:solidFill>
              </a:rPr>
              <a:t>CÓDIGO</a:t>
            </a:r>
            <a:r>
              <a:rPr lang="es-ES" dirty="0" smtClean="0"/>
              <a:t> = 1</a:t>
            </a:r>
          </a:p>
          <a:p>
            <a:endParaRPr lang="es-ES" dirty="0"/>
          </a:p>
        </p:txBody>
      </p:sp>
      <p:sp useBgFill="1">
        <p:nvSpPr>
          <p:cNvPr id="7" name="6 Botón de acción: Hacia delante o Siguiente">
            <a:hlinkClick r:id="" action="ppaction://hlinkshowjump?jump=nextslide" highlightClick="1"/>
          </p:cNvPr>
          <p:cNvSpPr/>
          <p:nvPr/>
        </p:nvSpPr>
        <p:spPr>
          <a:xfrm>
            <a:off x="6967005" y="4488935"/>
            <a:ext cx="720080" cy="348565"/>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842313351"/>
      </p:ext>
    </p:extLst>
  </p:cSld>
  <p:clrMapOvr>
    <a:masterClrMapping/>
  </p:clrMapOvr>
  <p:transition spd="slow" advClick="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3000" fill="hold"/>
                                        <p:tgtEl>
                                          <p:spTgt spid="2"/>
                                        </p:tgtEl>
                                        <p:attrNameLst>
                                          <p:attrName>style.textDecorationUnderline</p:attrName>
                                        </p:attrNameLst>
                                      </p:cBhvr>
                                      <p:to>
                                        <p:strVal val="true"/>
                                      </p:to>
                                    </p:set>
                                  </p:childTnLst>
                                </p:cTn>
                              </p:par>
                              <p:par>
                                <p:cTn id="7" presetID="1" presetClass="mediacall" presetSubtype="0" fill="hold" nodeType="withEffect">
                                  <p:stCondLst>
                                    <p:cond delay="0"/>
                                  </p:stCondLst>
                                  <p:childTnLst>
                                    <p:cmd type="call" cmd="playFrom(0.0)">
                                      <p:cBhvr>
                                        <p:cTn id="8" dur="47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8" y="-99392"/>
            <a:ext cx="11218368" cy="7245424"/>
          </a:xfrm>
          <a:prstGeom prst="rect">
            <a:avLst/>
          </a:prstGeom>
        </p:spPr>
      </p:pic>
      <p:sp>
        <p:nvSpPr>
          <p:cNvPr id="5" name="4 Botón de acción: Personalizar">
            <a:hlinkClick r:id="rId3" action="ppaction://hlinksldjump" highlightClick="1"/>
          </p:cNvPr>
          <p:cNvSpPr/>
          <p:nvPr/>
        </p:nvSpPr>
        <p:spPr>
          <a:xfrm>
            <a:off x="4860032" y="3140968"/>
            <a:ext cx="1152128" cy="129614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FF0000"/>
                </a:solidFill>
              </a:rPr>
              <a:t>ENTRAR</a:t>
            </a:r>
            <a:endParaRPr lang="es-ES" dirty="0">
              <a:solidFill>
                <a:srgbClr val="FF0000"/>
              </a:solidFill>
            </a:endParaRPr>
          </a:p>
        </p:txBody>
      </p:sp>
      <p:sp>
        <p:nvSpPr>
          <p:cNvPr id="6" name="5 Rectángulo">
            <a:hlinkClick r:id="rId4" action="ppaction://hlinksldjump" highlightClick="1"/>
          </p:cNvPr>
          <p:cNvSpPr/>
          <p:nvPr/>
        </p:nvSpPr>
        <p:spPr>
          <a:xfrm>
            <a:off x="-177831" y="4797152"/>
            <a:ext cx="46085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VER</a:t>
            </a:r>
            <a:endParaRPr lang="es-ES" dirty="0"/>
          </a:p>
        </p:txBody>
      </p:sp>
      <p:sp>
        <p:nvSpPr>
          <p:cNvPr id="8" name="7 Botón de acción: Personalizar">
            <a:hlinkClick r:id="rId5" action="ppaction://hlinksldjump" highlightClick="1">
              <a:snd r:embed="rId6" name="wind.wav"/>
            </a:hlinkClick>
          </p:cNvPr>
          <p:cNvSpPr/>
          <p:nvPr/>
        </p:nvSpPr>
        <p:spPr>
          <a:xfrm>
            <a:off x="-177831" y="44624"/>
            <a:ext cx="10585176" cy="1224135"/>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VER</a:t>
            </a:r>
            <a:endParaRPr lang="es-ES" dirty="0"/>
          </a:p>
        </p:txBody>
      </p:sp>
      <p:sp>
        <p:nvSpPr>
          <p:cNvPr id="9" name="8 Botón de acción: Personalizar">
            <a:hlinkClick r:id="rId7" action="ppaction://hlinksldjump" highlightClick="1"/>
          </p:cNvPr>
          <p:cNvSpPr/>
          <p:nvPr/>
        </p:nvSpPr>
        <p:spPr>
          <a:xfrm>
            <a:off x="3635896" y="6093296"/>
            <a:ext cx="3744416" cy="115212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sp>
        <p:nvSpPr>
          <p:cNvPr id="10" name="9 Rectángulo">
            <a:hlinkClick r:id="rId8" action="ppaction://hlinksldjump" highlightClick="1"/>
          </p:cNvPr>
          <p:cNvSpPr/>
          <p:nvPr/>
        </p:nvSpPr>
        <p:spPr>
          <a:xfrm>
            <a:off x="5796136" y="4797152"/>
            <a:ext cx="46085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VER</a:t>
            </a:r>
            <a:endParaRPr lang="es-ES" dirty="0"/>
          </a:p>
        </p:txBody>
      </p:sp>
      <p:pic>
        <p:nvPicPr>
          <p:cNvPr id="11" name="10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7824" y="3212976"/>
            <a:ext cx="1224136" cy="3940857"/>
          </a:xfrm>
          <a:prstGeom prst="rect">
            <a:avLst/>
          </a:prstGeom>
        </p:spPr>
      </p:pic>
    </p:spTree>
    <p:extLst>
      <p:ext uri="{BB962C8B-B14F-4D97-AF65-F5344CB8AC3E}">
        <p14:creationId xmlns:p14="http://schemas.microsoft.com/office/powerpoint/2010/main" val="1892735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83101" cy="6930008"/>
          </a:xfrm>
          <a:prstGeom prst="rect">
            <a:avLst/>
          </a:prstGeom>
        </p:spPr>
      </p:pic>
      <p:sp>
        <p:nvSpPr>
          <p:cNvPr id="5" name="4 Botón de acción: Personalizar">
            <a:hlinkClick r:id="rId3" action="ppaction://hlinksldjump" highlightClick="1"/>
          </p:cNvPr>
          <p:cNvSpPr/>
          <p:nvPr/>
        </p:nvSpPr>
        <p:spPr>
          <a:xfrm>
            <a:off x="3059832" y="5229200"/>
            <a:ext cx="3024336" cy="79208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3135630"/>
            <a:ext cx="1524000" cy="586740"/>
          </a:xfrm>
          <a:prstGeom prst="rect">
            <a:avLst/>
          </a:prstGeom>
        </p:spPr>
      </p:pic>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664" y="2420888"/>
            <a:ext cx="2354580" cy="1188720"/>
          </a:xfrm>
          <a:prstGeom prst="rect">
            <a:avLst/>
          </a:prstGeom>
        </p:spPr>
      </p:pic>
      <p:pic>
        <p:nvPicPr>
          <p:cNvPr id="8" name="7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288" y="476672"/>
            <a:ext cx="1524000" cy="586740"/>
          </a:xfrm>
          <a:prstGeom prst="rect">
            <a:avLst/>
          </a:prstGeom>
        </p:spPr>
      </p:pic>
    </p:spTree>
    <p:extLst>
      <p:ext uri="{BB962C8B-B14F-4D97-AF65-F5344CB8AC3E}">
        <p14:creationId xmlns:p14="http://schemas.microsoft.com/office/powerpoint/2010/main" val="3061096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6" y="-216"/>
            <a:ext cx="9564555" cy="7173416"/>
          </a:xfrm>
          <a:prstGeom prst="rect">
            <a:avLst/>
          </a:prstGeom>
        </p:spPr>
      </p:pic>
      <p:sp>
        <p:nvSpPr>
          <p:cNvPr id="5" name="4 Botón de acción: Personalizar">
            <a:hlinkClick r:id="rId3" action="ppaction://hlinksldjump" highlightClick="1"/>
          </p:cNvPr>
          <p:cNvSpPr/>
          <p:nvPr/>
        </p:nvSpPr>
        <p:spPr>
          <a:xfrm>
            <a:off x="2951146" y="5302731"/>
            <a:ext cx="4176464" cy="86409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8" name="7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3068960"/>
            <a:ext cx="1188720" cy="1188720"/>
          </a:xfrm>
          <a:prstGeom prst="rect">
            <a:avLst/>
          </a:prstGeom>
        </p:spPr>
      </p:pic>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1610">
            <a:off x="4485379" y="2125549"/>
            <a:ext cx="1886821" cy="1886821"/>
          </a:xfrm>
          <a:prstGeom prst="rect">
            <a:avLst/>
          </a:prstGeom>
        </p:spPr>
      </p:pic>
    </p:spTree>
    <p:extLst>
      <p:ext uri="{BB962C8B-B14F-4D97-AF65-F5344CB8AC3E}">
        <p14:creationId xmlns:p14="http://schemas.microsoft.com/office/powerpoint/2010/main" val="453713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52" y="0"/>
            <a:ext cx="10601719" cy="7029400"/>
          </a:xfrm>
          <a:prstGeom prst="rect">
            <a:avLst/>
          </a:prstGeom>
        </p:spPr>
      </p:pic>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896" y="2708920"/>
            <a:ext cx="1501140" cy="1150620"/>
          </a:xfrm>
          <a:prstGeom prst="rect">
            <a:avLst/>
          </a:prstGeom>
        </p:spPr>
      </p:pic>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16973">
            <a:off x="8114516" y="6153296"/>
            <a:ext cx="429775" cy="823844"/>
          </a:xfrm>
          <a:prstGeom prst="rect">
            <a:avLst/>
          </a:prstGeom>
        </p:spPr>
      </p:pic>
    </p:spTree>
    <p:extLst>
      <p:ext uri="{BB962C8B-B14F-4D97-AF65-F5344CB8AC3E}">
        <p14:creationId xmlns:p14="http://schemas.microsoft.com/office/powerpoint/2010/main" val="919382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182217"/>
            <a:ext cx="9386956" cy="7040217"/>
          </a:xfrm>
          <a:prstGeom prst="rect">
            <a:avLst/>
          </a:prstGeom>
        </p:spPr>
      </p:pic>
      <p:sp>
        <p:nvSpPr>
          <p:cNvPr id="5" name="4 Botón de acción: Personalizar">
            <a:hlinkClick r:id="rId3" action="ppaction://hlinksldjump" highlightClick="1">
              <a:snd r:embed="rId4" name="chimes.wav"/>
            </a:hlinkClick>
          </p:cNvPr>
          <p:cNvSpPr/>
          <p:nvPr/>
        </p:nvSpPr>
        <p:spPr>
          <a:xfrm>
            <a:off x="825696" y="3501008"/>
            <a:ext cx="1895254" cy="136815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BIBLIOTECA</a:t>
            </a:r>
            <a:endParaRPr lang="es-ES" dirty="0"/>
          </a:p>
        </p:txBody>
      </p:sp>
      <p:sp>
        <p:nvSpPr>
          <p:cNvPr id="6" name="5 Botón de acción: Personalizar">
            <a:hlinkClick r:id="rId5" action="ppaction://hlinksldjump" highlightClick="1"/>
          </p:cNvPr>
          <p:cNvSpPr/>
          <p:nvPr/>
        </p:nvSpPr>
        <p:spPr>
          <a:xfrm>
            <a:off x="2724273" y="5661248"/>
            <a:ext cx="3816424" cy="119675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sp>
        <p:nvSpPr>
          <p:cNvPr id="7" name="6 Botón de acción: Personalizar">
            <a:hlinkClick r:id="rId6" action="ppaction://hlinksldjump" highlightClick="1"/>
          </p:cNvPr>
          <p:cNvSpPr/>
          <p:nvPr/>
        </p:nvSpPr>
        <p:spPr>
          <a:xfrm>
            <a:off x="6542435" y="3066304"/>
            <a:ext cx="1728192" cy="26146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COMEDOR</a:t>
            </a:r>
            <a:endParaRPr lang="es-ES" dirty="0"/>
          </a:p>
        </p:txBody>
      </p:sp>
      <p:sp>
        <p:nvSpPr>
          <p:cNvPr id="8" name="7 Botón de acción: Personalizar">
            <a:hlinkClick r:id="rId7" action="ppaction://hlinksldjump" highlightClick="1"/>
          </p:cNvPr>
          <p:cNvSpPr/>
          <p:nvPr/>
        </p:nvSpPr>
        <p:spPr>
          <a:xfrm>
            <a:off x="3565323" y="404664"/>
            <a:ext cx="1895254" cy="136815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DESPACHO</a:t>
            </a:r>
            <a:endParaRPr lang="es-ES" dirty="0"/>
          </a:p>
        </p:txBody>
      </p:sp>
      <p:pic>
        <p:nvPicPr>
          <p:cNvPr id="9" name="8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4273" y="2917143"/>
            <a:ext cx="1224136" cy="3940857"/>
          </a:xfrm>
          <a:prstGeom prst="rect">
            <a:avLst/>
          </a:prstGeom>
        </p:spPr>
      </p:pic>
    </p:spTree>
    <p:extLst>
      <p:ext uri="{BB962C8B-B14F-4D97-AF65-F5344CB8AC3E}">
        <p14:creationId xmlns:p14="http://schemas.microsoft.com/office/powerpoint/2010/main" val="3435069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6" y="0"/>
            <a:ext cx="10457947" cy="6858000"/>
          </a:xfrm>
          <a:prstGeom prst="rect">
            <a:avLst/>
          </a:prstGeom>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778141"/>
            <a:ext cx="1598891" cy="5147306"/>
          </a:xfrm>
          <a:prstGeom prst="rect">
            <a:avLst/>
          </a:prstGeom>
        </p:spPr>
      </p:pic>
      <p:sp>
        <p:nvSpPr>
          <p:cNvPr id="6" name="5 Proceso"/>
          <p:cNvSpPr/>
          <p:nvPr/>
        </p:nvSpPr>
        <p:spPr>
          <a:xfrm>
            <a:off x="3131840" y="4293096"/>
            <a:ext cx="3225645" cy="1412776"/>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hlinkClick r:id="rId2" action="ppaction://hlinksldjump"/>
              </a:rPr>
              <a:t>ATRÁS</a:t>
            </a:r>
            <a:endParaRPr lang="es-ES" dirty="0"/>
          </a:p>
        </p:txBody>
      </p:sp>
      <p:pic>
        <p:nvPicPr>
          <p:cNvPr id="2" name="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0231" y="1668608"/>
            <a:ext cx="2332881" cy="5248976"/>
          </a:xfrm>
          <a:prstGeom prst="rect">
            <a:avLst/>
          </a:prstGeom>
        </p:spPr>
      </p:pic>
      <p:sp>
        <p:nvSpPr>
          <p:cNvPr id="3" name="2 Llamada rectangular"/>
          <p:cNvSpPr/>
          <p:nvPr/>
        </p:nvSpPr>
        <p:spPr>
          <a:xfrm>
            <a:off x="3995936" y="980728"/>
            <a:ext cx="2664295" cy="1440160"/>
          </a:xfrm>
          <a:prstGeom prst="wedgeRectCallout">
            <a:avLst>
              <a:gd name="adj1" fmla="val 85313"/>
              <a:gd name="adj2" fmla="val 592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Su padre está en la biblioteca , le note mas nervioso que de costumbre</a:t>
            </a:r>
            <a:endParaRPr lang="es-ES" dirty="0"/>
          </a:p>
        </p:txBody>
      </p:sp>
      <p:sp>
        <p:nvSpPr>
          <p:cNvPr id="7" name="6 Llamada rectangular"/>
          <p:cNvSpPr/>
          <p:nvPr/>
        </p:nvSpPr>
        <p:spPr>
          <a:xfrm>
            <a:off x="2267744" y="476672"/>
            <a:ext cx="1368152" cy="1584176"/>
          </a:xfrm>
          <a:prstGeom prst="wedgeRectCallout">
            <a:avLst>
              <a:gd name="adj1" fmla="val -60796"/>
              <a:gd name="adj2" fmla="val 928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Hola Bautista, ¿Has visto a mi padre?</a:t>
            </a:r>
            <a:endParaRPr lang="es-ES" dirty="0"/>
          </a:p>
        </p:txBody>
      </p:sp>
    </p:spTree>
    <p:extLst>
      <p:ext uri="{BB962C8B-B14F-4D97-AF65-F5344CB8AC3E}">
        <p14:creationId xmlns:p14="http://schemas.microsoft.com/office/powerpoint/2010/main" val="693754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5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608" y="31152"/>
            <a:ext cx="11393765" cy="7056784"/>
          </a:xfrm>
          <a:prstGeom prst="rect">
            <a:avLst/>
          </a:prstGeom>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956618"/>
            <a:ext cx="1442593" cy="4644135"/>
          </a:xfrm>
          <a:prstGeom prst="rect">
            <a:avLst/>
          </a:prstGeom>
        </p:spPr>
      </p:pic>
      <p:sp>
        <p:nvSpPr>
          <p:cNvPr id="6" name="5 Llamada rectangular"/>
          <p:cNvSpPr/>
          <p:nvPr/>
        </p:nvSpPr>
        <p:spPr>
          <a:xfrm>
            <a:off x="1505285" y="332656"/>
            <a:ext cx="2232248" cy="1800200"/>
          </a:xfrm>
          <a:prstGeom prst="wedgeRectCallout">
            <a:avLst>
              <a:gd name="adj1" fmla="val -55039"/>
              <a:gd name="adj2" fmla="val 923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Aquí no está la piedra </a:t>
            </a:r>
            <a:r>
              <a:rPr lang="es-ES" dirty="0" err="1" smtClean="0"/>
              <a:t>Rosseta</a:t>
            </a:r>
            <a:r>
              <a:rPr lang="es-ES" dirty="0" smtClean="0"/>
              <a:t>, seguiré buscando</a:t>
            </a:r>
            <a:endParaRPr lang="es-ES" dirty="0"/>
          </a:p>
        </p:txBody>
      </p:sp>
      <p:sp>
        <p:nvSpPr>
          <p:cNvPr id="7" name="6 Botón de acción: Personalizar">
            <a:hlinkClick r:id="rId5" action="ppaction://hlinksldjump" highlightClick="1"/>
          </p:cNvPr>
          <p:cNvSpPr/>
          <p:nvPr/>
        </p:nvSpPr>
        <p:spPr>
          <a:xfrm>
            <a:off x="2447764" y="5517232"/>
            <a:ext cx="3636404" cy="86409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8" name="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32" y="3933056"/>
            <a:ext cx="762000" cy="601980"/>
          </a:xfrm>
          <a:prstGeom prst="rect">
            <a:avLst/>
          </a:prstGeom>
        </p:spPr>
      </p:pic>
    </p:spTree>
    <p:extLst>
      <p:ext uri="{BB962C8B-B14F-4D97-AF65-F5344CB8AC3E}">
        <p14:creationId xmlns:p14="http://schemas.microsoft.com/office/powerpoint/2010/main" val="3865048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276"/>
            <a:ext cx="9121325" cy="7008268"/>
          </a:xfrm>
        </p:spPr>
      </p:pic>
      <p:pic>
        <p:nvPicPr>
          <p:cNvPr id="2" name="1 Imagen">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2834959"/>
            <a:ext cx="3600400" cy="4212418"/>
          </a:xfrm>
          <a:prstGeom prst="rect">
            <a:avLst/>
          </a:prstGeom>
        </p:spPr>
      </p:pic>
      <p:sp>
        <p:nvSpPr>
          <p:cNvPr id="5" name="4 CuadroTexto"/>
          <p:cNvSpPr txBox="1"/>
          <p:nvPr/>
        </p:nvSpPr>
        <p:spPr>
          <a:xfrm>
            <a:off x="971600" y="1556792"/>
            <a:ext cx="3744416" cy="1477328"/>
          </a:xfrm>
          <a:prstGeom prst="rect">
            <a:avLst/>
          </a:prstGeom>
          <a:blipFill>
            <a:blip r:embed="rId4"/>
            <a:tile tx="0" ty="0" sx="100000" sy="100000" flip="none" algn="tl"/>
          </a:blipFill>
        </p:spPr>
        <p:txBody>
          <a:bodyPr wrap="square" rtlCol="0">
            <a:spAutoFit/>
          </a:bodyPr>
          <a:lstStyle/>
          <a:p>
            <a:r>
              <a:rPr lang="es-ES" dirty="0" smtClean="0"/>
              <a:t>Busca en la piedra </a:t>
            </a:r>
            <a:r>
              <a:rPr lang="es-ES" dirty="0" err="1" smtClean="0"/>
              <a:t>rosetta</a:t>
            </a:r>
            <a:r>
              <a:rPr lang="es-ES" dirty="0" smtClean="0"/>
              <a:t> y allí encontrarás la clave para poder unificar los tres códigos obtenidos y descifrar el enigma.  </a:t>
            </a:r>
            <a:endParaRPr lang="es-ES" dirty="0"/>
          </a:p>
        </p:txBody>
      </p:sp>
      <p:sp>
        <p:nvSpPr>
          <p:cNvPr id="6" name="5 Botón de acción: Hacia delante o Siguiente">
            <a:hlinkClick r:id="" action="ppaction://hlinkshowjump?jump=nextslide" highlightClick="1"/>
          </p:cNvPr>
          <p:cNvSpPr/>
          <p:nvPr/>
        </p:nvSpPr>
        <p:spPr>
          <a:xfrm>
            <a:off x="5796136" y="5845054"/>
            <a:ext cx="720080" cy="504056"/>
          </a:xfrm>
          <a:prstGeom prst="actionButtonForwardNext">
            <a:avLst/>
          </a:prstGeom>
          <a:blipFill dpi="0" rotWithShape="1">
            <a:blip r:embed="rId5">
              <a:alphaModFix amt="74000"/>
              <a:extLst>
                <a:ext uri="{BEBA8EAE-BF5A-486C-A8C5-ECC9F3942E4B}">
                  <a14:imgProps xmlns:a14="http://schemas.microsoft.com/office/drawing/2010/main">
                    <a14:imgLayer r:embed="rId6">
                      <a14:imgEffect>
                        <a14:brightnessContrast bright="-60000"/>
                      </a14:imgEffect>
                    </a14:imgLayer>
                  </a14:imgProps>
                </a:ext>
              </a:extLst>
            </a:blip>
            <a:srcRect/>
            <a:tile tx="0" ty="0" sx="100000" sy="100000" flip="none" algn="tl"/>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2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7824" y="3212976"/>
            <a:ext cx="1224136" cy="3940857"/>
          </a:xfrm>
          <a:prstGeom prst="rect">
            <a:avLst/>
          </a:prstGeom>
        </p:spPr>
      </p:pic>
      <p:sp>
        <p:nvSpPr>
          <p:cNvPr id="7" name="6 CuadroTexto"/>
          <p:cNvSpPr txBox="1"/>
          <p:nvPr/>
        </p:nvSpPr>
        <p:spPr>
          <a:xfrm>
            <a:off x="4682425" y="4221087"/>
            <a:ext cx="2520280" cy="1200329"/>
          </a:xfrm>
          <a:prstGeom prst="rect">
            <a:avLst/>
          </a:prstGeom>
          <a:noFill/>
        </p:spPr>
        <p:txBody>
          <a:bodyPr wrap="square" rtlCol="0">
            <a:spAutoFit/>
          </a:bodyPr>
          <a:lstStyle/>
          <a:p>
            <a:pPr algn="ctr"/>
            <a:r>
              <a:rPr lang="es-ES" sz="3600" dirty="0" smtClean="0">
                <a:solidFill>
                  <a:schemeClr val="bg1">
                    <a:lumMod val="95000"/>
                  </a:schemeClr>
                </a:solidFill>
                <a:latin typeface="Aegyptus" panose="020405020508060A0203" pitchFamily="18" charset="0"/>
                <a:ea typeface="Aegyptus" panose="020405020508060A0203" pitchFamily="18" charset="0"/>
              </a:rPr>
              <a:t>Lo peque</a:t>
            </a:r>
            <a:r>
              <a:rPr lang="es-ES" sz="2400" dirty="0" smtClean="0">
                <a:solidFill>
                  <a:schemeClr val="bg1">
                    <a:lumMod val="95000"/>
                  </a:schemeClr>
                </a:solidFill>
                <a:latin typeface="Aegyptus" panose="020405020508060A0203" pitchFamily="18" charset="0"/>
                <a:ea typeface="Aegyptus" panose="020405020508060A0203" pitchFamily="18" charset="0"/>
              </a:rPr>
              <a:t>ñ</a:t>
            </a:r>
            <a:r>
              <a:rPr lang="es-ES" sz="3600" dirty="0" smtClean="0">
                <a:solidFill>
                  <a:schemeClr val="bg1">
                    <a:lumMod val="95000"/>
                  </a:schemeClr>
                </a:solidFill>
                <a:latin typeface="Aegyptus" panose="020405020508060A0203" pitchFamily="18" charset="0"/>
                <a:ea typeface="Aegyptus" panose="020405020508060A0203" pitchFamily="18" charset="0"/>
              </a:rPr>
              <a:t>o </a:t>
            </a:r>
          </a:p>
          <a:p>
            <a:pPr algn="ctr"/>
            <a:r>
              <a:rPr lang="es-ES" sz="3600" dirty="0" smtClean="0">
                <a:solidFill>
                  <a:schemeClr val="bg1">
                    <a:lumMod val="95000"/>
                  </a:schemeClr>
                </a:solidFill>
                <a:latin typeface="Aegyptus" panose="020405020508060A0203" pitchFamily="18" charset="0"/>
                <a:ea typeface="Aegyptus" panose="020405020508060A0203" pitchFamily="18" charset="0"/>
              </a:rPr>
              <a:t>es lo m</a:t>
            </a:r>
            <a:r>
              <a:rPr lang="es-ES" sz="2400" dirty="0" smtClean="0">
                <a:solidFill>
                  <a:schemeClr val="bg1">
                    <a:lumMod val="95000"/>
                  </a:schemeClr>
                </a:solidFill>
                <a:latin typeface="Aegyptus" panose="020405020508060A0203" pitchFamily="18" charset="0"/>
                <a:ea typeface="Aegyptus" panose="020405020508060A0203" pitchFamily="18" charset="0"/>
              </a:rPr>
              <a:t>á</a:t>
            </a:r>
            <a:r>
              <a:rPr lang="es-ES" sz="3600" dirty="0" smtClean="0">
                <a:solidFill>
                  <a:schemeClr val="bg1">
                    <a:lumMod val="95000"/>
                  </a:schemeClr>
                </a:solidFill>
                <a:latin typeface="Aegyptus" panose="020405020508060A0203" pitchFamily="18" charset="0"/>
                <a:ea typeface="Aegyptus" panose="020405020508060A0203" pitchFamily="18" charset="0"/>
              </a:rPr>
              <a:t>s  grande</a:t>
            </a:r>
            <a:endParaRPr lang="es-ES" sz="3600" dirty="0">
              <a:solidFill>
                <a:schemeClr val="bg1">
                  <a:lumMod val="95000"/>
                </a:schemeClr>
              </a:solidFill>
              <a:latin typeface="Aegyptus" panose="020405020508060A0203" pitchFamily="18" charset="0"/>
              <a:ea typeface="Aegyptus" panose="020405020508060A0203" pitchFamily="18" charset="0"/>
            </a:endParaRPr>
          </a:p>
        </p:txBody>
      </p:sp>
    </p:spTree>
    <p:extLst>
      <p:ext uri="{BB962C8B-B14F-4D97-AF65-F5344CB8AC3E}">
        <p14:creationId xmlns:p14="http://schemas.microsoft.com/office/powerpoint/2010/main" val="20699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94444E-6 9.9468E-8 C -0.01475 0.00532 -0.00451 0.00208 -0.03837 9.9468E-8 C -0.04028 -0.00023 -0.04392 -0.00116 -0.04392 -0.00116 C -0.01962 -0.00208 -0.021 -0.00092 -0.00555 -0.0074 C -0.00121 -0.01133 -0.00035 -0.01133 -0.01024 -0.00856 C -0.01441 -0.0074 -0.01823 -0.00509 -0.02239 -0.0037 C -0.03993 -0.00463 -0.03854 -0.00393 -0.05052 -0.00856 C -0.05139 -0.00902 -0.04774 -0.0074 -0.04774 -0.0074 C -0.04305 -0.00162 -0.04618 -0.00439 -0.03837 -0.00116 C -0.0375 -0.00069 -0.03559 9.9468E-8 -0.03559 9.9468E-8 C -0.02899 0.00578 -0.03212 0.00416 -0.02708 0.00625 C -0.02274 0.01018 -0.01788 0.01272 -0.01302 0.01504 C -0.00937 0.01457 -0.00555 0.01457 -0.00191 0.01365 C 0.00486 0.0118 -0.00312 0.00301 -0.00469 9.9468E-8 C -0.00121 -0.00301 -0.00278 -0.00324 1.94444E-6 9.9468E-8 Z " pathEditMode="relative" ptsTypes="fffffffffffffff">
                                      <p:cBhvr>
                                        <p:cTn id="6" dur="3000" fill="hold"/>
                                        <p:tgtEl>
                                          <p:spTgt spid="2"/>
                                        </p:tgtEl>
                                        <p:attrNameLst>
                                          <p:attrName>ppt_x</p:attrName>
                                          <p:attrName>ppt_y</p:attrName>
                                        </p:attrNameLst>
                                      </p:cBhvr>
                                    </p:animMotion>
                                  </p:childTnLst>
                                </p:cTn>
                              </p:par>
                            </p:childTnLst>
                          </p:cTn>
                        </p:par>
                        <p:par>
                          <p:cTn id="7" fill="hold">
                            <p:stCondLst>
                              <p:cond delay="3000"/>
                            </p:stCondLst>
                            <p:childTnLst>
                              <p:par>
                                <p:cTn id="8" presetID="1" presetClass="entr" presetSubtype="0" fill="hold" grpId="0" nodeType="afterEffect">
                                  <p:stCondLst>
                                    <p:cond delay="75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3750"/>
                            </p:stCondLst>
                            <p:childTnLst>
                              <p:par>
                                <p:cTn id="11" presetID="1"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17" y="-63636"/>
            <a:ext cx="9465626" cy="7272808"/>
          </a:xfrm>
        </p:spPr>
      </p:pic>
      <p:sp>
        <p:nvSpPr>
          <p:cNvPr id="5" name="4 CuadroTexto"/>
          <p:cNvSpPr txBox="1"/>
          <p:nvPr/>
        </p:nvSpPr>
        <p:spPr>
          <a:xfrm>
            <a:off x="2339752" y="1556792"/>
            <a:ext cx="4031427" cy="369332"/>
          </a:xfrm>
          <a:prstGeom prst="rect">
            <a:avLst/>
          </a:prstGeom>
          <a:blipFill>
            <a:blip r:embed="rId4"/>
            <a:tile tx="0" ty="0" sx="100000" sy="100000" flip="none" algn="tl"/>
          </a:blipFill>
        </p:spPr>
        <p:txBody>
          <a:bodyPr wrap="square" rtlCol="0">
            <a:spAutoFit/>
          </a:bodyPr>
          <a:lstStyle/>
          <a:p>
            <a:pPr algn="ctr"/>
            <a:r>
              <a:rPr lang="es-ES" dirty="0" smtClean="0"/>
              <a:t>¿ Cuál es es el código secreto ?</a:t>
            </a:r>
            <a:endParaRPr lang="es-ES" dirty="0"/>
          </a:p>
        </p:txBody>
      </p:sp>
      <p:pic>
        <p:nvPicPr>
          <p:cNvPr id="2" name="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585" y="2264268"/>
            <a:ext cx="4137187" cy="4840452"/>
          </a:xfrm>
          <a:prstGeom prst="rect">
            <a:avLst/>
          </a:prstGeom>
        </p:spPr>
      </p:pic>
      <p:sp>
        <p:nvSpPr>
          <p:cNvPr id="3" name="2 Rectángulo"/>
          <p:cNvSpPr/>
          <p:nvPr/>
        </p:nvSpPr>
        <p:spPr>
          <a:xfrm>
            <a:off x="5651506" y="2996952"/>
            <a:ext cx="627095" cy="369332"/>
          </a:xfrm>
          <a:prstGeom prst="rect">
            <a:avLst/>
          </a:prstGeom>
          <a:solidFill>
            <a:schemeClr val="accent1">
              <a:lumMod val="60000"/>
              <a:lumOff val="40000"/>
            </a:schemeClr>
          </a:solidFill>
          <a:ln>
            <a:solidFill>
              <a:schemeClr val="accent1"/>
            </a:solidFill>
          </a:ln>
          <a:scene3d>
            <a:camera prst="orthographicFront"/>
            <a:lightRig rig="threePt" dir="t"/>
          </a:scene3d>
          <a:sp3d>
            <a:bevelT/>
          </a:sp3d>
        </p:spPr>
        <p:txBody>
          <a:bodyPr wrap="none">
            <a:spAutoFit/>
          </a:bodyPr>
          <a:lstStyle/>
          <a:p>
            <a:pPr algn="ctr"/>
            <a:r>
              <a:rPr lang="es-ES" dirty="0">
                <a:solidFill>
                  <a:srgbClr val="FFC000"/>
                </a:solidFill>
                <a:hlinkClick r:id="" action="ppaction://hlinkshowjump?jump=nextslide"/>
              </a:rPr>
              <a:t>931</a:t>
            </a:r>
            <a:endParaRPr lang="es-ES" dirty="0">
              <a:solidFill>
                <a:srgbClr val="FFC000"/>
              </a:solidFill>
            </a:endParaRPr>
          </a:p>
        </p:txBody>
      </p:sp>
      <p:sp>
        <p:nvSpPr>
          <p:cNvPr id="6" name="5 Rectángulo"/>
          <p:cNvSpPr/>
          <p:nvPr/>
        </p:nvSpPr>
        <p:spPr>
          <a:xfrm>
            <a:off x="4860032" y="3572768"/>
            <a:ext cx="627095" cy="369332"/>
          </a:xfrm>
          <a:prstGeom prst="rect">
            <a:avLst/>
          </a:prstGeom>
          <a:solidFill>
            <a:schemeClr val="accent1">
              <a:lumMod val="60000"/>
              <a:lumOff val="40000"/>
            </a:schemeClr>
          </a:solidFill>
          <a:scene3d>
            <a:camera prst="orthographicFront"/>
            <a:lightRig rig="threePt" dir="t"/>
          </a:scene3d>
          <a:sp3d>
            <a:bevelT/>
          </a:sp3d>
        </p:spPr>
        <p:txBody>
          <a:bodyPr wrap="none">
            <a:spAutoFit/>
          </a:bodyPr>
          <a:lstStyle/>
          <a:p>
            <a:pPr algn="ctr"/>
            <a:r>
              <a:rPr lang="es-ES" dirty="0">
                <a:solidFill>
                  <a:schemeClr val="accent1">
                    <a:lumMod val="50000"/>
                  </a:schemeClr>
                </a:solidFill>
                <a:hlinkClick r:id="" action="ppaction://hlinkshowjump?jump=nextslide"/>
              </a:rPr>
              <a:t>913</a:t>
            </a:r>
            <a:endParaRPr lang="es-ES" dirty="0">
              <a:solidFill>
                <a:schemeClr val="accent1">
                  <a:lumMod val="50000"/>
                </a:schemeClr>
              </a:solidFill>
            </a:endParaRPr>
          </a:p>
        </p:txBody>
      </p:sp>
      <p:sp>
        <p:nvSpPr>
          <p:cNvPr id="9" name="8 Rectángulo"/>
          <p:cNvSpPr/>
          <p:nvPr/>
        </p:nvSpPr>
        <p:spPr>
          <a:xfrm>
            <a:off x="6495239" y="3572768"/>
            <a:ext cx="627095" cy="369332"/>
          </a:xfrm>
          <a:prstGeom prst="rect">
            <a:avLst/>
          </a:prstGeom>
          <a:solidFill>
            <a:schemeClr val="accent1">
              <a:lumMod val="60000"/>
              <a:lumOff val="40000"/>
            </a:schemeClr>
          </a:solidFill>
          <a:scene3d>
            <a:camera prst="orthographicFront"/>
            <a:lightRig rig="threePt" dir="t"/>
          </a:scene3d>
          <a:sp3d>
            <a:bevelT/>
          </a:sp3d>
        </p:spPr>
        <p:txBody>
          <a:bodyPr wrap="none">
            <a:spAutoFit/>
          </a:bodyPr>
          <a:lstStyle/>
          <a:p>
            <a:pPr algn="ctr"/>
            <a:r>
              <a:rPr lang="es-ES" dirty="0">
                <a:solidFill>
                  <a:schemeClr val="accent1">
                    <a:lumMod val="50000"/>
                  </a:schemeClr>
                </a:solidFill>
                <a:hlinkClick r:id="" action="ppaction://hlinkshowjump?jump=nextslide"/>
              </a:rPr>
              <a:t>319</a:t>
            </a:r>
            <a:endParaRPr lang="es-ES" dirty="0">
              <a:solidFill>
                <a:schemeClr val="accent1">
                  <a:lumMod val="50000"/>
                </a:schemeClr>
              </a:solidFill>
            </a:endParaRPr>
          </a:p>
        </p:txBody>
      </p:sp>
      <p:sp>
        <p:nvSpPr>
          <p:cNvPr id="10" name="9 Rectángulo"/>
          <p:cNvSpPr/>
          <p:nvPr/>
        </p:nvSpPr>
        <p:spPr>
          <a:xfrm>
            <a:off x="4937601" y="4682551"/>
            <a:ext cx="627095" cy="369332"/>
          </a:xfrm>
          <a:prstGeom prst="rect">
            <a:avLst/>
          </a:prstGeom>
          <a:solidFill>
            <a:schemeClr val="accent1">
              <a:lumMod val="60000"/>
              <a:lumOff val="40000"/>
            </a:schemeClr>
          </a:solidFill>
          <a:scene3d>
            <a:camera prst="orthographicFront"/>
            <a:lightRig rig="threePt" dir="t"/>
          </a:scene3d>
          <a:sp3d>
            <a:bevelT/>
          </a:sp3d>
        </p:spPr>
        <p:txBody>
          <a:bodyPr wrap="none">
            <a:spAutoFit/>
          </a:bodyPr>
          <a:lstStyle/>
          <a:p>
            <a:pPr algn="ctr"/>
            <a:r>
              <a:rPr lang="es-ES" dirty="0">
                <a:solidFill>
                  <a:schemeClr val="accent1">
                    <a:lumMod val="50000"/>
                  </a:schemeClr>
                </a:solidFill>
                <a:hlinkClick r:id="" action="ppaction://hlinkshowjump?jump=nextslide"/>
              </a:rPr>
              <a:t>193</a:t>
            </a:r>
            <a:endParaRPr lang="es-ES" dirty="0">
              <a:solidFill>
                <a:schemeClr val="accent1">
                  <a:lumMod val="50000"/>
                </a:schemeClr>
              </a:solidFill>
            </a:endParaRPr>
          </a:p>
        </p:txBody>
      </p:sp>
      <p:sp>
        <p:nvSpPr>
          <p:cNvPr id="11" name="10 Rectángulo"/>
          <p:cNvSpPr/>
          <p:nvPr/>
        </p:nvSpPr>
        <p:spPr>
          <a:xfrm>
            <a:off x="6495239" y="4684494"/>
            <a:ext cx="627095" cy="369332"/>
          </a:xfrm>
          <a:prstGeom prst="rect">
            <a:avLst/>
          </a:prstGeom>
          <a:solidFill>
            <a:schemeClr val="accent1">
              <a:lumMod val="60000"/>
              <a:lumOff val="40000"/>
            </a:schemeClr>
          </a:solidFill>
          <a:scene3d>
            <a:camera prst="orthographicFront"/>
            <a:lightRig rig="threePt" dir="t"/>
          </a:scene3d>
          <a:sp3d>
            <a:bevelT/>
          </a:sp3d>
        </p:spPr>
        <p:txBody>
          <a:bodyPr wrap="none">
            <a:spAutoFit/>
          </a:bodyPr>
          <a:lstStyle/>
          <a:p>
            <a:pPr algn="ctr"/>
            <a:r>
              <a:rPr lang="es-ES" dirty="0">
                <a:solidFill>
                  <a:schemeClr val="accent1">
                    <a:lumMod val="50000"/>
                  </a:schemeClr>
                </a:solidFill>
                <a:hlinkClick r:id="rId6" action="ppaction://hlinksldjump"/>
              </a:rPr>
              <a:t>139</a:t>
            </a:r>
            <a:endParaRPr lang="es-ES" dirty="0">
              <a:solidFill>
                <a:schemeClr val="accent1">
                  <a:lumMod val="50000"/>
                </a:schemeClr>
              </a:solidFill>
            </a:endParaRPr>
          </a:p>
        </p:txBody>
      </p:sp>
      <p:sp>
        <p:nvSpPr>
          <p:cNvPr id="12" name="11 Rectángulo"/>
          <p:cNvSpPr/>
          <p:nvPr/>
        </p:nvSpPr>
        <p:spPr>
          <a:xfrm>
            <a:off x="5564696" y="5373216"/>
            <a:ext cx="627095" cy="369332"/>
          </a:xfrm>
          <a:prstGeom prst="rect">
            <a:avLst/>
          </a:prstGeom>
          <a:solidFill>
            <a:schemeClr val="accent1">
              <a:lumMod val="60000"/>
              <a:lumOff val="40000"/>
            </a:schemeClr>
          </a:solidFill>
          <a:scene3d>
            <a:camera prst="orthographicFront"/>
            <a:lightRig rig="threePt" dir="t"/>
          </a:scene3d>
          <a:sp3d>
            <a:bevelT/>
          </a:sp3d>
        </p:spPr>
        <p:txBody>
          <a:bodyPr wrap="none">
            <a:spAutoFit/>
          </a:bodyPr>
          <a:lstStyle/>
          <a:p>
            <a:pPr algn="ctr"/>
            <a:r>
              <a:rPr lang="es-ES" dirty="0">
                <a:solidFill>
                  <a:schemeClr val="accent1">
                    <a:lumMod val="50000"/>
                  </a:schemeClr>
                </a:solidFill>
                <a:hlinkClick r:id="" action="ppaction://hlinkshowjump?jump=nextslide"/>
              </a:rPr>
              <a:t>391</a:t>
            </a:r>
            <a:endParaRPr lang="es-ES" dirty="0">
              <a:solidFill>
                <a:schemeClr val="accent1">
                  <a:lumMod val="50000"/>
                </a:schemeClr>
              </a:solidFill>
            </a:endParaRPr>
          </a:p>
        </p:txBody>
      </p:sp>
      <p:pic>
        <p:nvPicPr>
          <p:cNvPr id="13" name="12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7650" y="3081454"/>
            <a:ext cx="1224136" cy="3940857"/>
          </a:xfrm>
          <a:prstGeom prst="rect">
            <a:avLst/>
          </a:prstGeom>
        </p:spPr>
      </p:pic>
    </p:spTree>
    <p:extLst>
      <p:ext uri="{BB962C8B-B14F-4D97-AF65-F5344CB8AC3E}">
        <p14:creationId xmlns:p14="http://schemas.microsoft.com/office/powerpoint/2010/main" val="2340885104"/>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a:hlinkClick r:id="rId2" action="ppaction://hlinksldjump"/>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47" y="-414808"/>
            <a:ext cx="9690731" cy="7272808"/>
          </a:xfrm>
        </p:spPr>
      </p:pic>
      <p:sp>
        <p:nvSpPr>
          <p:cNvPr id="5" name="4 Proceso"/>
          <p:cNvSpPr/>
          <p:nvPr/>
        </p:nvSpPr>
        <p:spPr>
          <a:xfrm>
            <a:off x="2483768" y="5893324"/>
            <a:ext cx="5904656" cy="57606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Hoy no voy a poder ir a pescar</a:t>
            </a:r>
            <a:endParaRPr lang="es-ES" dirty="0"/>
          </a:p>
        </p:txBody>
      </p:sp>
      <p:pic>
        <p:nvPicPr>
          <p:cNvPr id="2" name="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6888" y="2492896"/>
            <a:ext cx="762000" cy="678180"/>
          </a:xfrm>
          <a:prstGeom prst="rect">
            <a:avLst/>
          </a:prstGeom>
        </p:spPr>
      </p:pic>
      <p:pic>
        <p:nvPicPr>
          <p:cNvPr id="3" name="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2160" y="4581128"/>
            <a:ext cx="1569720" cy="739140"/>
          </a:xfrm>
          <a:prstGeom prst="rect">
            <a:avLst/>
          </a:prstGeom>
        </p:spPr>
      </p:pic>
      <p:pic>
        <p:nvPicPr>
          <p:cNvPr id="7" name="6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1720" y="3863923"/>
            <a:ext cx="2936110" cy="2045578"/>
          </a:xfrm>
          <a:prstGeom prst="rect">
            <a:avLst/>
          </a:prstGeom>
        </p:spPr>
      </p:pic>
    </p:spTree>
    <p:extLst>
      <p:ext uri="{BB962C8B-B14F-4D97-AF65-F5344CB8AC3E}">
        <p14:creationId xmlns:p14="http://schemas.microsoft.com/office/powerpoint/2010/main" val="71189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960120" y="2204864"/>
            <a:ext cx="8183880" cy="1051560"/>
          </a:xfrm>
        </p:spPr>
        <p:txBody>
          <a:bodyPr/>
          <a:lstStyle/>
          <a:p>
            <a:r>
              <a:rPr lang="es-ES" dirty="0" smtClean="0"/>
              <a:t>CÓDIGO INCORRECTO</a:t>
            </a:r>
            <a:endParaRPr lang="es-ES" dirty="0"/>
          </a:p>
        </p:txBody>
      </p:sp>
      <p:sp>
        <p:nvSpPr>
          <p:cNvPr id="5" name="4 Botón de acción: Volver">
            <a:hlinkClick r:id="" action="ppaction://hlinkshowjump?jump=lastslideviewed" highlightClick="1"/>
          </p:cNvPr>
          <p:cNvSpPr/>
          <p:nvPr/>
        </p:nvSpPr>
        <p:spPr>
          <a:xfrm>
            <a:off x="3707904" y="4221088"/>
            <a:ext cx="936104" cy="72008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60245348"/>
      </p:ext>
    </p:extLst>
  </p:cSld>
  <p:clrMapOvr>
    <a:masterClrMapping/>
  </p:clrMapOvr>
  <mc:AlternateContent xmlns:mc="http://schemas.openxmlformats.org/markup-compatibility/2006" xmlns:p14="http://schemas.microsoft.com/office/powerpoint/2010/main">
    <mc:Choice Requires="p14">
      <p:transition spd="slow" p14:dur="2500" advClick="0">
        <p14:window dir="vert"/>
      </p:transition>
    </mc:Choice>
    <mc:Fallback xmlns="">
      <p:transition spd="slow" advClick="0">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we are the champion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07289" y="6763224"/>
            <a:ext cx="487363" cy="487363"/>
          </a:xfrm>
          <a:prstGeom prst="rect">
            <a:avLst/>
          </a:prstGeom>
          <a:noFill/>
        </p:spPr>
      </p:pic>
      <p:sp>
        <p:nvSpPr>
          <p:cNvPr id="3" name="2 Marcador de contenido"/>
          <p:cNvSpPr>
            <a:spLocks noGrp="1"/>
          </p:cNvSpPr>
          <p:nvPr>
            <p:ph idx="1"/>
          </p:nvPr>
        </p:nvSpPr>
        <p:spPr>
          <a:xfrm>
            <a:off x="502920" y="530352"/>
            <a:ext cx="8183880" cy="1746520"/>
          </a:xfrm>
        </p:spPr>
        <p:txBody>
          <a:bodyPr>
            <a:normAutofit/>
          </a:bodyPr>
          <a:lstStyle/>
          <a:p>
            <a:pPr marL="0" indent="0" algn="ctr">
              <a:buNone/>
            </a:pPr>
            <a:r>
              <a:rPr lang="es-ES" sz="3200" dirty="0" smtClean="0">
                <a:latin typeface="Britannic Bold" panose="020B0903060703020204" pitchFamily="34" charset="0"/>
              </a:rPr>
              <a:t>FELICIDADES </a:t>
            </a:r>
          </a:p>
          <a:p>
            <a:pPr marL="0" indent="0" algn="ctr">
              <a:buNone/>
            </a:pPr>
            <a:r>
              <a:rPr lang="es-ES" dirty="0" smtClean="0"/>
              <a:t>Has ganado el diploma internacional de sistemas de numeración</a:t>
            </a:r>
            <a:endParaRPr lang="es-ES" dirty="0"/>
          </a:p>
          <a:p>
            <a:endParaRPr lang="es-ES" dirty="0" smtClean="0"/>
          </a:p>
          <a:p>
            <a:pPr marL="0" indent="0">
              <a:buNone/>
            </a:pPr>
            <a:endParaRPr lang="es-ES" dirty="0"/>
          </a:p>
        </p:txBody>
      </p:sp>
      <p:pic>
        <p:nvPicPr>
          <p:cNvPr id="4" name="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5776" y="2060848"/>
            <a:ext cx="4932040" cy="3486734"/>
          </a:xfrm>
          <a:prstGeom prst="rect">
            <a:avLst/>
          </a:prstGeom>
        </p:spPr>
      </p:pic>
      <p:pic>
        <p:nvPicPr>
          <p:cNvPr id="3074" name="Picture 2" descr="fuegos artificiale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51720" y="332656"/>
            <a:ext cx="1512168" cy="15121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uegos artificiale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96136" y="-387424"/>
            <a:ext cx="1512168"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uegos artificiale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23528" y="1567924"/>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uegos artificiale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596336" y="1584598"/>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148728" y="5660239"/>
            <a:ext cx="11233248" cy="830997"/>
          </a:xfrm>
          <a:prstGeom prst="rect">
            <a:avLst/>
          </a:prstGeom>
          <a:noFill/>
        </p:spPr>
        <p:txBody>
          <a:bodyPr wrap="square" lIns="91440" tIns="45720" rIns="91440" bIns="45720">
            <a:spAutoFit/>
          </a:bodyPr>
          <a:lstStyle/>
          <a:p>
            <a:pPr algn="ctr"/>
            <a:r>
              <a:rPr lang="es-ES" sz="2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Trabajo realizado por:</a:t>
            </a:r>
          </a:p>
          <a:p>
            <a:pPr algn="ctr"/>
            <a:r>
              <a:rPr lang="es-ES" sz="2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JAVIER VELASCO DOMÍNGUEZ</a:t>
            </a:r>
            <a:endParaRPr lang="es-ES" sz="2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12" name="11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960" y="1820206"/>
            <a:ext cx="1224136" cy="3940857"/>
          </a:xfrm>
          <a:prstGeom prst="rect">
            <a:avLst/>
          </a:prstGeom>
        </p:spPr>
      </p:pic>
      <p:sp>
        <p:nvSpPr>
          <p:cNvPr id="2" name="1 Botón de acción: Comienzo">
            <a:hlinkClick r:id="" action="ppaction://hlinkshowjump?jump=firstslide" highlightClick="1"/>
          </p:cNvPr>
          <p:cNvSpPr/>
          <p:nvPr/>
        </p:nvSpPr>
        <p:spPr>
          <a:xfrm>
            <a:off x="7487816" y="4005064"/>
            <a:ext cx="1160834" cy="648072"/>
          </a:xfrm>
          <a:prstGeom prst="actionButtonBeginning">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dirty="0" smtClean="0"/>
              <a:t>Volver a empezar</a:t>
            </a:r>
            <a:endParaRPr lang="es-ES" sz="900" dirty="0"/>
          </a:p>
        </p:txBody>
      </p:sp>
    </p:spTree>
    <p:extLst>
      <p:ext uri="{BB962C8B-B14F-4D97-AF65-F5344CB8AC3E}">
        <p14:creationId xmlns:p14="http://schemas.microsoft.com/office/powerpoint/2010/main" val="3535031995"/>
      </p:ext>
    </p:extLst>
  </p:cSld>
  <p:clrMapOvr>
    <a:masterClrMapping/>
  </p:clrMapOvr>
  <mc:AlternateContent xmlns:mc="http://schemas.openxmlformats.org/markup-compatibility/2006" xmlns:p14="http://schemas.microsoft.com/office/powerpoint/2010/main">
    <mc:Choice Requires="p14">
      <p:transition spd="slow" p14:dur="2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827" fill="hold"/>
                                        <p:tgtEl>
                                          <p:spTgt spid="5"/>
                                        </p:tgtEl>
                                      </p:cBhvr>
                                    </p:cmd>
                                  </p:childTnLst>
                                </p:cTn>
                              </p:par>
                              <p:par>
                                <p:cTn id="7" presetID="1" presetClass="entr" presetSubtype="0"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childTnLst>
                                </p:cTn>
                              </p:par>
                              <p:par>
                                <p:cTn id="9" presetID="2" presetClass="entr" presetSubtype="4" fill="hold" grpId="0" nodeType="withEffect">
                                  <p:stCondLst>
                                    <p:cond delay="3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0" presetClass="path" presetSubtype="0" accel="50000" decel="50000" fill="hold" nodeType="withEffect">
                                  <p:stCondLst>
                                    <p:cond delay="3000"/>
                                  </p:stCondLst>
                                  <p:childTnLst>
                                    <p:animMotion origin="layout" path="M 8.33333E-7 3.86537E-6 C 0.00642 -0.00301 0.01302 -0.00601 0.01962 -0.00833 C 0.02344 -0.00786 0.03246 -0.00717 0.03715 -0.00555 C 0.04219 -0.00393 0.04549 -0.00023 0.05052 0.00139 C 0.05486 0.00694 0.06024 0.00833 0.06597 0.01087 C 0.06805 0.0118 0.07205 0.01365 0.07205 0.01365 C 0.08889 0.01319 0.10573 0.01319 0.12257 0.01226 C 0.1309 0.0118 0.13715 0.0044 0.14427 3.86537E-6 C 0.14739 -0.00208 0.15139 -0.00278 0.15469 -0.00416 C 0.16371 -0.00763 0.17257 -0.01087 0.18125 -0.01527 C 0.18264 -0.01596 0.18403 -0.01689 0.18559 -0.01804 C 0.18663 -0.01897 0.1875 -0.02012 0.18854 -0.02082 C 0.1908 -0.02198 0.19583 -0.02336 0.19583 -0.02336 C 0.20208 -0.02267 0.20851 -0.02359 0.21441 -0.02082 C 0.22066 -0.01781 0.22726 -0.0148 0.23403 -0.01249 C 0.24097 -0.00671 0.23715 -0.00925 0.24531 -0.00555 C 0.24896 -0.00393 0.25312 0.00046 0.2566 0.00254 C 0.25989 0.0044 0.26354 0.00555 0.26701 0.00671 C 0.26979 0.00902 0.27205 0.01226 0.27517 0.01365 C 0.27621 0.01411 0.27726 0.01434 0.2783 0.01504 C 0.28507 0.01966 0.2776 0.01573 0.28455 0.02198 C 0.28733 0.02452 0.29167 0.02614 0.29479 0.0273 C 0.30868 0.03956 0.34427 0.0303 0.34948 0.03007 C 0.36458 0.02498 0.38125 0.02429 0.39687 0.02336 C 0.40642 0.02082 0.41614 0.01897 0.42552 0.01642 C 0.43663 0.01342 0.4467 0.0044 0.45764 0.00139 C 0.46875 -0.00856 0.45191 0.00694 0.46371 -0.00555 C 0.46805 -0.00995 0.47292 -0.01249 0.47726 -0.01665 C 0.48264 -0.02174 0.48507 -0.02568 0.49167 -0.02753 C 0.49601 -0.02706 0.50625 -0.02706 0.51215 -0.02475 C 0.51667 -0.02313 0.52014 -0.01966 0.52448 -0.01804 C 0.5309 -0.01573 0.53837 -0.01365 0.54427 -0.00972 C 0.55382 -0.00324 0.54965 -0.00532 0.5566 -0.00278 C 0.56858 0.00787 0.58212 0.01249 0.59479 0.02059 C 0.6033 0.02614 0.61163 0.02984 0.62066 0.03285 C 0.62951 0.03586 0.61701 0.03215 0.62674 0.03701 C 0.62795 0.03771 0.6375 0.03956 0.63819 0.03979 C 0.64427 0.03932 0.65052 0.03909 0.6566 0.0384 C 0.66024 0.03794 0.65955 0.03609 0.66285 0.03424 C 0.6658 0.03239 0.66927 0.03239 0.67205 0.03007 C 0.67587 0.0266 0.68021 0.02383 0.68455 0.02198 C 0.68559 0.02059 0.68646 0.01897 0.68767 0.01781 C 0.68958 0.01573 0.69375 0.01226 0.69375 0.01226 C 0.69653 0.00671 0.69826 0.00139 0.70104 -0.00416 C 0.70069 -0.01157 0.70312 -0.02475 0.69792 -0.03169 C 0.69444 -0.03632 0.68958 -0.04048 0.68559 -0.04395 C 0.68351 -0.0458 0.67934 -0.0495 0.67934 -0.0495 C 0.67691 -0.05413 0.67465 -0.05737 0.67118 -0.06061 C 0.66875 -0.06546 0.66562 -0.06708 0.66285 -0.07148 C 0.65677 -0.08119 0.65 -0.09045 0.64427 -0.10039 C 0.63906 -0.10941 0.63576 -0.12144 0.62986 -0.12931 C 0.62864 -0.13579 0.62743 -0.14157 0.62465 -0.14712 C 0.6243 -0.15036 0.62361 -0.15337 0.62361 -0.1566 C 0.62361 -0.19223 0.62118 -0.19639 0.62882 -0.2186 C 0.63108 -0.22531 0.63038 -0.23086 0.63507 -0.23502 C 0.63802 -0.24104 0.64045 -0.24774 0.64427 -0.25283 C 0.64566 -0.25862 0.64809 -0.26417 0.65052 -0.26926 C 0.65469 -0.291 0.65729 -0.31321 0.66076 -0.33518 C 0.6625 -0.36803 0.66302 -0.36687 0.66076 -0.4136 C 0.66042 -0.421 0.65608 -0.43234 0.65364 -0.43835 C 0.65243 -0.44113 0.64948 -0.44645 0.64948 -0.44645 C 0.64566 -0.46148 0.6368 -0.47027 0.62882 -0.48092 C 0.62413 -0.48716 0.62969 -0.48369 0.62361 -0.48647 C 0.62014 -0.49271 0.61493 -0.50451 0.6092 -0.50705 C 0.6059 -0.51238 0.60503 -0.51723 0.60104 -0.5207 C 0.59826 -0.52602 0.59427 -0.53088 0.58958 -0.53296 C 0.58663 -0.53944 0.58055 -0.54175 0.57517 -0.54407 C 0.56458 -0.54869 0.55417 -0.54939 0.54323 -0.55239 C 0.52205 -0.55147 0.50625 -0.54962 0.48646 -0.54684 C 0.48281 -0.54638 0.47899 -0.54615 0.475 -0.54545 C 0.47031 -0.54476 0.46059 -0.54268 0.46059 -0.54268 C 0.45243 -0.53898 0.44358 -0.53713 0.43507 -0.53574 C 0.42066 -0.5362 0.40608 -0.5362 0.39149 -0.53713 C 0.38403 -0.53759 0.37639 -0.54175 0.3691 -0.54407 C 0.36267 -0.54592 0.35573 -0.54615 0.34948 -0.54684 C 0.33403 -0.55193 0.31788 -0.55633 0.30208 -0.5591 C 0.28767 -0.56558 0.27396 -0.57182 0.25868 -0.57437 C 0.23437 -0.57344 0.20937 -0.57437 0.18559 -0.56604 C 0.18333 -0.56419 0.18177 -0.56165 0.17917 -0.56049 C 0.17726 -0.55956 0.17309 -0.55771 0.17309 -0.55771 C 0.17118 -0.55586 0.16875 -0.55471 0.16701 -0.55239 C 0.16406 -0.54846 0.16233 -0.54453 0.15868 -0.54129 C 0.15399 -0.53157 0.15608 -0.53574 0.1526 -0.52903 C 0.15052 -0.5207 0.14948 -0.51307 0.14635 -0.50567 C 0.14219 -0.49572 0.13576 -0.48878 0.12986 -0.48092 C 0.12483 -0.47421 0.12049 -0.46704 0.11545 -0.46033 C 0.11389 -0.45385 0.10764 -0.44506 0.10312 -0.44113 C 0.10069 -0.43627 0.10069 -0.43326 0.09687 -0.43003 C 0.09444 -0.42008 0.09601 -0.42401 0.09271 -0.41777 C 0.0868 -0.3944 0.08108 -0.3715 0.07309 -0.34906 C 0.07049 -0.34166 0.06858 -0.33333 0.06493 -0.32709 C 0.06094 -0.31113 0.06059 -0.29355 0.0566 -0.27758 C 0.05538 -0.26671 0.05417 -0.257 0.05052 -0.24728 C 0.04809 -0.23132 0.04253 -0.21582 0.03819 -0.20055 C 0.03542 -0.19107 0.03385 -0.18136 0.0309 -0.17187 C 0.02986 -0.16493 0.02864 -0.15822 0.02778 -0.15128 C 0.02708 -0.13949 0.02639 -0.12931 0.02361 -0.1182 C 0.02309 -0.09877 0.025 -0.06593 0.01545 -0.04673 C 0.01493 -0.03909 0.01667 -0.01851 0.0092 -0.01527 C 0.00451 -0.00578 0.00469 -0.01272 0.00312 0.00139 C 0.00174 0.00093 0.00035 0.00046 -0.00104 3.86537E-6 C -0.00208 -0.00046 -0.00365 -0.00278 -0.00417 -0.00139 C -0.00469 3.86537E-6 -0.0033 0.00208 -0.00208 0.00254 C -0.00122 0.00278 -0.0007 0.00093 8.33333E-7 3.86537E-6 Z " pathEditMode="relative" ptsTypes="ffffffffffffffffffffffffffffffffffffffffffffffffffffffffffffffffffffffffffffffffffffffffffffffffffffffff">
                                      <p:cBhvr>
                                        <p:cTn id="14" dur="5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otorcycl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pic>
        <p:nvPicPr>
          <p:cNvPr id="4" name="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 y="-459432"/>
            <a:ext cx="9437330" cy="7401827"/>
          </a:xfrm>
          <a:prstGeom prst="rect">
            <a:avLst/>
          </a:prstGeom>
        </p:spPr>
      </p:pic>
    </p:spTree>
    <p:extLst>
      <p:ext uri="{BB962C8B-B14F-4D97-AF65-F5344CB8AC3E}">
        <p14:creationId xmlns:p14="http://schemas.microsoft.com/office/powerpoint/2010/main" val="141637954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584" y="-2331640"/>
            <a:ext cx="10215204" cy="9257527"/>
          </a:xfrm>
          <a:prstGeom prst="rect">
            <a:avLst/>
          </a:prstGeom>
        </p:spPr>
      </p:pic>
    </p:spTree>
    <p:extLst>
      <p:ext uri="{BB962C8B-B14F-4D97-AF65-F5344CB8AC3E}">
        <p14:creationId xmlns:p14="http://schemas.microsoft.com/office/powerpoint/2010/main" val="3376933399"/>
      </p:ext>
    </p:extLst>
  </p:cSld>
  <p:clrMapOvr>
    <a:masterClrMapping/>
  </p:clrMapOvr>
  <mc:AlternateContent xmlns:mc="http://schemas.openxmlformats.org/markup-compatibility/2006" xmlns:p14="http://schemas.microsoft.com/office/powerpoint/2010/main">
    <mc:Choice Requires="p14">
      <p:transition spd="slow" p14:dur="3250" advClick="0" advTm="3000"/>
    </mc:Choice>
    <mc:Fallback xmlns="">
      <p:transition spd="slow" advClick="0" advTm="3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8" y="-99392"/>
            <a:ext cx="11218368" cy="7245424"/>
          </a:xfrm>
          <a:prstGeom prst="rect">
            <a:avLst/>
          </a:prstGeom>
        </p:spPr>
      </p:pic>
      <p:sp>
        <p:nvSpPr>
          <p:cNvPr id="5" name="4 Botón de acción: Personalizar">
            <a:hlinkClick r:id="rId3" action="ppaction://hlinksldjump" highlightClick="1">
              <a:snd r:embed="rId4" name="chimes.wav"/>
            </a:hlinkClick>
          </p:cNvPr>
          <p:cNvSpPr/>
          <p:nvPr/>
        </p:nvSpPr>
        <p:spPr>
          <a:xfrm>
            <a:off x="4860032" y="3140968"/>
            <a:ext cx="1152128" cy="129614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FF0000"/>
                </a:solidFill>
              </a:rPr>
              <a:t>ENTRAR</a:t>
            </a:r>
            <a:endParaRPr lang="es-ES" dirty="0">
              <a:solidFill>
                <a:srgbClr val="FF0000"/>
              </a:solidFill>
            </a:endParaRPr>
          </a:p>
        </p:txBody>
      </p:sp>
      <p:sp>
        <p:nvSpPr>
          <p:cNvPr id="6" name="5 Rectángulo">
            <a:hlinkClick r:id="rId5" action="ppaction://hlinksldjump" highlightClick="1"/>
          </p:cNvPr>
          <p:cNvSpPr/>
          <p:nvPr/>
        </p:nvSpPr>
        <p:spPr>
          <a:xfrm>
            <a:off x="-180528" y="4797152"/>
            <a:ext cx="46085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VER</a:t>
            </a:r>
            <a:endParaRPr lang="es-ES" dirty="0"/>
          </a:p>
        </p:txBody>
      </p:sp>
      <p:sp>
        <p:nvSpPr>
          <p:cNvPr id="7" name="6 Rectángulo">
            <a:hlinkClick r:id="rId6" action="ppaction://hlinksldjump"/>
          </p:cNvPr>
          <p:cNvSpPr/>
          <p:nvPr/>
        </p:nvSpPr>
        <p:spPr>
          <a:xfrm>
            <a:off x="6372200" y="4797152"/>
            <a:ext cx="3168352"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VER</a:t>
            </a:r>
            <a:endParaRPr lang="es-ES" dirty="0"/>
          </a:p>
        </p:txBody>
      </p:sp>
      <p:sp>
        <p:nvSpPr>
          <p:cNvPr id="8" name="7 Botón de acción: Personalizar">
            <a:hlinkClick r:id="rId7" action="ppaction://hlinksldjump" highlightClick="1">
              <a:snd r:embed="rId8" name="breeze.wav"/>
            </a:hlinkClick>
          </p:cNvPr>
          <p:cNvSpPr/>
          <p:nvPr/>
        </p:nvSpPr>
        <p:spPr>
          <a:xfrm>
            <a:off x="-180528" y="-99392"/>
            <a:ext cx="10585176" cy="1224135"/>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VER</a:t>
            </a:r>
            <a:endParaRPr lang="es-ES" dirty="0"/>
          </a:p>
        </p:txBody>
      </p:sp>
      <p:sp>
        <p:nvSpPr>
          <p:cNvPr id="9" name="8 Botón de acción: Personalizar">
            <a:hlinkClick r:id="rId9" action="ppaction://hlinksldjump" highlightClick="1"/>
          </p:cNvPr>
          <p:cNvSpPr/>
          <p:nvPr/>
        </p:nvSpPr>
        <p:spPr>
          <a:xfrm>
            <a:off x="3635896" y="6093296"/>
            <a:ext cx="3744416" cy="115212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10" name="9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7824" y="3212976"/>
            <a:ext cx="1224136" cy="3940857"/>
          </a:xfrm>
          <a:prstGeom prst="rect">
            <a:avLst/>
          </a:prstGeom>
        </p:spPr>
      </p:pic>
    </p:spTree>
    <p:extLst>
      <p:ext uri="{BB962C8B-B14F-4D97-AF65-F5344CB8AC3E}">
        <p14:creationId xmlns:p14="http://schemas.microsoft.com/office/powerpoint/2010/main" val="3973857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83101" cy="6930008"/>
          </a:xfrm>
          <a:prstGeom prst="rect">
            <a:avLst/>
          </a:prstGeom>
        </p:spPr>
      </p:pic>
      <p:sp>
        <p:nvSpPr>
          <p:cNvPr id="5" name="4 Botón de acción: Personalizar">
            <a:hlinkClick r:id="rId3" action="ppaction://hlinksldjump" highlightClick="1"/>
          </p:cNvPr>
          <p:cNvSpPr/>
          <p:nvPr/>
        </p:nvSpPr>
        <p:spPr>
          <a:xfrm>
            <a:off x="3059832" y="5229200"/>
            <a:ext cx="3024336" cy="79208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2" name="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3135630"/>
            <a:ext cx="1524000" cy="586740"/>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4655" y="692696"/>
            <a:ext cx="1524000" cy="586740"/>
          </a:xfrm>
          <a:prstGeom prst="rect">
            <a:avLst/>
          </a:prstGeom>
        </p:spPr>
      </p:pic>
      <p:pic>
        <p:nvPicPr>
          <p:cNvPr id="3" name="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664" y="2420888"/>
            <a:ext cx="2354580" cy="1188720"/>
          </a:xfrm>
          <a:prstGeom prst="rect">
            <a:avLst/>
          </a:prstGeom>
        </p:spPr>
      </p:pic>
    </p:spTree>
    <p:extLst>
      <p:ext uri="{BB962C8B-B14F-4D97-AF65-F5344CB8AC3E}">
        <p14:creationId xmlns:p14="http://schemas.microsoft.com/office/powerpoint/2010/main" val="4159955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44" y="0"/>
            <a:ext cx="10560418" cy="7002016"/>
          </a:xfrm>
          <a:prstGeom prst="rect">
            <a:avLst/>
          </a:prstGeom>
        </p:spPr>
      </p:pic>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16973">
            <a:off x="7624756" y="5820094"/>
            <a:ext cx="404795" cy="775959"/>
          </a:xfrm>
          <a:prstGeom prst="rect">
            <a:avLst/>
          </a:prstGeom>
        </p:spPr>
      </p:pic>
      <p:pic>
        <p:nvPicPr>
          <p:cNvPr id="2" name="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5896" y="2708920"/>
            <a:ext cx="1501140" cy="1150620"/>
          </a:xfrm>
          <a:prstGeom prst="rect">
            <a:avLst/>
          </a:prstGeom>
        </p:spPr>
      </p:pic>
    </p:spTree>
    <p:extLst>
      <p:ext uri="{BB962C8B-B14F-4D97-AF65-F5344CB8AC3E}">
        <p14:creationId xmlns:p14="http://schemas.microsoft.com/office/powerpoint/2010/main" val="4180179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RD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pic>
        <p:nvPicPr>
          <p:cNvPr id="4" name="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16" y="-315416"/>
            <a:ext cx="9564555" cy="7173416"/>
          </a:xfrm>
          <a:prstGeom prst="rect">
            <a:avLst/>
          </a:prstGeom>
        </p:spPr>
      </p:pic>
      <p:sp>
        <p:nvSpPr>
          <p:cNvPr id="5" name="4 Botón de acción: Personalizar">
            <a:hlinkClick r:id="rId6" action="ppaction://hlinksldjump" highlightClick="1"/>
          </p:cNvPr>
          <p:cNvSpPr/>
          <p:nvPr/>
        </p:nvSpPr>
        <p:spPr>
          <a:xfrm>
            <a:off x="2915816" y="4869160"/>
            <a:ext cx="4176464" cy="86409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2" name="1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5776" y="4356638"/>
            <a:ext cx="1321886" cy="656385"/>
          </a:xfrm>
          <a:prstGeom prst="rect">
            <a:avLst/>
          </a:prstGeom>
        </p:spPr>
      </p:pic>
      <p:pic>
        <p:nvPicPr>
          <p:cNvPr id="3" name="2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6136" y="4482901"/>
            <a:ext cx="883920" cy="403860"/>
          </a:xfrm>
          <a:prstGeom prst="rect">
            <a:avLst/>
          </a:prstGeom>
        </p:spPr>
      </p:pic>
      <p:pic>
        <p:nvPicPr>
          <p:cNvPr id="7" name="6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6402" y="2780928"/>
            <a:ext cx="1188720" cy="1188720"/>
          </a:xfrm>
          <a:prstGeom prst="rect">
            <a:avLst/>
          </a:prstGeom>
        </p:spPr>
      </p:pic>
      <p:pic>
        <p:nvPicPr>
          <p:cNvPr id="9" name="8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1960" y="1873275"/>
            <a:ext cx="1886821" cy="1886821"/>
          </a:xfrm>
          <a:prstGeom prst="rect">
            <a:avLst/>
          </a:prstGeom>
        </p:spPr>
      </p:pic>
    </p:spTree>
    <p:extLst>
      <p:ext uri="{BB962C8B-B14F-4D97-AF65-F5344CB8AC3E}">
        <p14:creationId xmlns:p14="http://schemas.microsoft.com/office/powerpoint/2010/main" val="172962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935" fill="hold"/>
                                        <p:tgtEl>
                                          <p:spTgt spid="6"/>
                                        </p:tgtEl>
                                      </p:cBhvr>
                                    </p:cmd>
                                  </p:childTnLst>
                                </p:cTn>
                              </p:par>
                              <p:par>
                                <p:cTn id="7" presetID="37" presetClass="path" presetSubtype="0" accel="50000" decel="50000" fill="hold" nodeType="withEffect">
                                  <p:stCondLst>
                                    <p:cond delay="0"/>
                                  </p:stCondLst>
                                  <p:childTnLst>
                                    <p:animMotion origin="layout" path="M 0.08038 -1.38793E-6 L 0.14739 0.01203 C 0.16146 0.01481 0.18246 0.01643 0.20434 0.01643 C 0.22934 0.01643 0.2493 0.01481 0.26337 0.01203 L 0.33038 -1.38793E-6 " pathEditMode="relative" rAng="0" ptsTypes="FffFF">
                                      <p:cBhvr>
                                        <p:cTn id="8" dur="2000" fill="hold"/>
                                        <p:tgtEl>
                                          <p:spTgt spid="2"/>
                                        </p:tgtEl>
                                        <p:attrNameLst>
                                          <p:attrName>ppt_x</p:attrName>
                                          <p:attrName>ppt_y</p:attrName>
                                        </p:attrNameLst>
                                      </p:cBhvr>
                                      <p:rCtr x="12500" y="810"/>
                                    </p:animMotion>
                                  </p:childTnLst>
                                </p:cTn>
                              </p:par>
                              <p:par>
                                <p:cTn id="9" presetID="37" presetClass="path" presetSubtype="0" accel="50000" decel="50000" fill="hold" nodeType="withEffect">
                                  <p:stCondLst>
                                    <p:cond delay="0"/>
                                  </p:stCondLst>
                                  <p:childTnLst>
                                    <p:animMotion origin="layout" path="M 0 0 L 0.067 0.04 C 0.081 0.049 0.102 0.054 0.124 0.054 C 0.149 0.054 0.169 0.049 0.183 0.04 L 0.25 0 E" pathEditMode="relative" ptsTypes="">
                                      <p:cBhvr>
                                        <p:cTn id="10" dur="3000" fill="hold"/>
                                        <p:tgtEl>
                                          <p:spTgt spid="3"/>
                                        </p:tgtEl>
                                        <p:attrNameLst>
                                          <p:attrName>ppt_x</p:attrName>
                                          <p:attrName>ppt_y</p:attrName>
                                        </p:attrNameLst>
                                      </p:cBhvr>
                                    </p:animMotion>
                                  </p:childTnLst>
                                </p:cTn>
                              </p:par>
                            </p:childTnLst>
                          </p:cTn>
                        </p:par>
                        <p:par>
                          <p:cTn id="11" fill="hold">
                            <p:stCondLst>
                              <p:cond delay="35935"/>
                            </p:stCondLst>
                            <p:childTnLst>
                              <p:par>
                                <p:cTn id="12" presetID="10" presetClass="exit" presetSubtype="0" fill="hold" nodeType="after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182217"/>
            <a:ext cx="9386956" cy="7040217"/>
          </a:xfrm>
          <a:prstGeom prst="rect">
            <a:avLst/>
          </a:prstGeom>
        </p:spPr>
      </p:pic>
      <p:sp>
        <p:nvSpPr>
          <p:cNvPr id="5" name="4 Botón de acción: Personalizar">
            <a:hlinkClick r:id="rId3" action="ppaction://hlinksldjump" highlightClick="1">
              <a:snd r:embed="rId4" name="chimes.wav"/>
            </a:hlinkClick>
          </p:cNvPr>
          <p:cNvSpPr/>
          <p:nvPr/>
        </p:nvSpPr>
        <p:spPr>
          <a:xfrm>
            <a:off x="3565323" y="620688"/>
            <a:ext cx="1895254" cy="136815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DESPACHO</a:t>
            </a:r>
            <a:endParaRPr lang="es-ES" dirty="0"/>
          </a:p>
        </p:txBody>
      </p:sp>
      <p:sp>
        <p:nvSpPr>
          <p:cNvPr id="6" name="5 Botón de acción: Personalizar">
            <a:hlinkClick r:id="rId5" action="ppaction://hlinksldjump" highlightClick="1"/>
          </p:cNvPr>
          <p:cNvSpPr/>
          <p:nvPr/>
        </p:nvSpPr>
        <p:spPr>
          <a:xfrm>
            <a:off x="2724273" y="5661248"/>
            <a:ext cx="3816424" cy="119675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sp>
        <p:nvSpPr>
          <p:cNvPr id="2" name="1 Botón de acción: Personalizar">
            <a:hlinkClick r:id="rId6" action="ppaction://hlinksldjump" highlightClick="1"/>
          </p:cNvPr>
          <p:cNvSpPr/>
          <p:nvPr/>
        </p:nvSpPr>
        <p:spPr>
          <a:xfrm>
            <a:off x="6300192" y="3212976"/>
            <a:ext cx="1728192" cy="26146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COMEDOR</a:t>
            </a:r>
            <a:endParaRPr lang="es-ES" dirty="0"/>
          </a:p>
        </p:txBody>
      </p:sp>
      <p:sp>
        <p:nvSpPr>
          <p:cNvPr id="7" name="6 Botón de acción: Personalizar">
            <a:hlinkClick r:id="rId7" action="ppaction://hlinksldjump" highlightClick="1"/>
          </p:cNvPr>
          <p:cNvSpPr/>
          <p:nvPr/>
        </p:nvSpPr>
        <p:spPr>
          <a:xfrm>
            <a:off x="611560" y="3254482"/>
            <a:ext cx="2016224" cy="259228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BIBLIOTECA</a:t>
            </a:r>
            <a:endParaRPr lang="es-ES" dirty="0"/>
          </a:p>
        </p:txBody>
      </p:sp>
      <p:pic>
        <p:nvPicPr>
          <p:cNvPr id="8" name="7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3808" y="2996952"/>
            <a:ext cx="1224136" cy="3940857"/>
          </a:xfrm>
          <a:prstGeom prst="rect">
            <a:avLst/>
          </a:prstGeom>
        </p:spPr>
      </p:pic>
    </p:spTree>
    <p:extLst>
      <p:ext uri="{BB962C8B-B14F-4D97-AF65-F5344CB8AC3E}">
        <p14:creationId xmlns:p14="http://schemas.microsoft.com/office/powerpoint/2010/main" val="1501415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633" y="-16456"/>
            <a:ext cx="10596172" cy="7117863"/>
          </a:xfrm>
          <a:prstGeom prst="rect">
            <a:avLst/>
          </a:prstGeom>
        </p:spPr>
      </p:pic>
      <p:sp>
        <p:nvSpPr>
          <p:cNvPr id="5" name="4 Botón de acción: Personalizar">
            <a:hlinkClick r:id="rId3" action="ppaction://hlinksldjump" highlightClick="1"/>
          </p:cNvPr>
          <p:cNvSpPr/>
          <p:nvPr/>
        </p:nvSpPr>
        <p:spPr>
          <a:xfrm>
            <a:off x="2987824" y="6021288"/>
            <a:ext cx="3528392" cy="72008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624" y="3509697"/>
            <a:ext cx="1086002" cy="3496163"/>
          </a:xfrm>
          <a:prstGeom prst="rect">
            <a:avLst/>
          </a:prstGeom>
        </p:spPr>
      </p:pic>
      <p:sp>
        <p:nvSpPr>
          <p:cNvPr id="7" name="6 Llamada rectangular"/>
          <p:cNvSpPr/>
          <p:nvPr/>
        </p:nvSpPr>
        <p:spPr>
          <a:xfrm>
            <a:off x="4283968" y="2060848"/>
            <a:ext cx="2088232" cy="1368152"/>
          </a:xfrm>
          <a:prstGeom prst="wedgeRectCallout">
            <a:avLst>
              <a:gd name="adj1" fmla="val -83130"/>
              <a:gd name="adj2" fmla="val 1024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Aquí no hay nadie</a:t>
            </a:r>
            <a:endParaRPr lang="es-ES" dirty="0"/>
          </a:p>
        </p:txBody>
      </p:sp>
    </p:spTree>
    <p:extLst>
      <p:ext uri="{BB962C8B-B14F-4D97-AF65-F5344CB8AC3E}">
        <p14:creationId xmlns:p14="http://schemas.microsoft.com/office/powerpoint/2010/main" val="2204701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40009" y="1065199"/>
            <a:ext cx="7607816" cy="1944216"/>
          </a:xfrm>
          <a:ln>
            <a:noFill/>
          </a:ln>
        </p:spPr>
        <p:txBody>
          <a:bodyPr/>
          <a:lstStyle/>
          <a:p>
            <a:pPr marL="0" indent="0">
              <a:buNone/>
            </a:pPr>
            <a:r>
              <a:rPr lang="es-ES" dirty="0" smtClean="0"/>
              <a:t>Para poder empezar esta aventura es necesario que tengas a mano un </a:t>
            </a:r>
            <a:r>
              <a:rPr lang="es-ES" dirty="0"/>
              <a:t>á</a:t>
            </a:r>
            <a:r>
              <a:rPr lang="es-ES" dirty="0" smtClean="0"/>
              <a:t>baco, lápiz y papel</a:t>
            </a:r>
            <a:endParaRPr lang="es-ES" dirty="0"/>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3024111"/>
            <a:ext cx="2272331" cy="2528118"/>
          </a:xfrm>
          <a:prstGeom prst="rect">
            <a:avLst/>
          </a:prstGeom>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664" y="2924944"/>
            <a:ext cx="2647949" cy="3009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9873020"/>
      </p:ext>
    </p:extLst>
  </p:cSld>
  <p:clrMapOvr>
    <a:masterClrMapping/>
  </p:clrMapOvr>
  <mc:AlternateContent xmlns:mc="http://schemas.openxmlformats.org/markup-compatibility/2006" xmlns:p14="http://schemas.microsoft.com/office/powerpoint/2010/main">
    <mc:Choice Requires="p14">
      <p:transition spd="slow" p14:dur="2000" advClick="0" advTm="4000">
        <p:split orient="vert"/>
      </p:transition>
    </mc:Choice>
    <mc:Fallback xmlns="">
      <p:transition spd="slow" advClick="0" advTm="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30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624" y="0"/>
            <a:ext cx="11393765" cy="7056784"/>
          </a:xfrm>
          <a:prstGeom prst="rect">
            <a:avLst/>
          </a:prstGeom>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375" y="1844824"/>
            <a:ext cx="1442593" cy="4644135"/>
          </a:xfrm>
          <a:prstGeom prst="rect">
            <a:avLst/>
          </a:prstGeom>
        </p:spPr>
      </p:pic>
      <p:sp>
        <p:nvSpPr>
          <p:cNvPr id="6" name="5 Llamada rectangular"/>
          <p:cNvSpPr/>
          <p:nvPr/>
        </p:nvSpPr>
        <p:spPr>
          <a:xfrm>
            <a:off x="2123728" y="548680"/>
            <a:ext cx="2232248" cy="1800200"/>
          </a:xfrm>
          <a:prstGeom prst="wedgeRectCallout">
            <a:avLst>
              <a:gd name="adj1" fmla="val -72776"/>
              <a:gd name="adj2" fmla="val 724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Parece que no hay nadie, seguiré buscando</a:t>
            </a:r>
            <a:endParaRPr lang="es-ES" dirty="0"/>
          </a:p>
        </p:txBody>
      </p:sp>
      <p:sp>
        <p:nvSpPr>
          <p:cNvPr id="7" name="6 Botón de acción: Personalizar">
            <a:hlinkClick r:id="rId2" action="ppaction://hlinksldjump" highlightClick="1"/>
          </p:cNvPr>
          <p:cNvSpPr/>
          <p:nvPr/>
        </p:nvSpPr>
        <p:spPr>
          <a:xfrm>
            <a:off x="2447764" y="5517232"/>
            <a:ext cx="3636404" cy="86409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3" name="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32" y="3933056"/>
            <a:ext cx="762000" cy="601980"/>
          </a:xfrm>
          <a:prstGeom prst="rect">
            <a:avLst/>
          </a:prstGeom>
        </p:spPr>
      </p:pic>
    </p:spTree>
    <p:extLst>
      <p:ext uri="{BB962C8B-B14F-4D97-AF65-F5344CB8AC3E}">
        <p14:creationId xmlns:p14="http://schemas.microsoft.com/office/powerpoint/2010/main" val="19884924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457948" cy="6858000"/>
          </a:xfrm>
          <a:prstGeom prst="rect">
            <a:avLst/>
          </a:prstGeom>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411976"/>
            <a:ext cx="1691680" cy="5446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Llamada rectangular"/>
          <p:cNvSpPr/>
          <p:nvPr/>
        </p:nvSpPr>
        <p:spPr>
          <a:xfrm>
            <a:off x="1717134" y="461246"/>
            <a:ext cx="1728192" cy="1656184"/>
          </a:xfrm>
          <a:prstGeom prst="wedgeRectCallout">
            <a:avLst>
              <a:gd name="adj1" fmla="val -68270"/>
              <a:gd name="adj2" fmla="val 77096"/>
            </a:avLst>
          </a:prstGeom>
          <a:effectLst>
            <a:outerShdw blurRad="50800" dist="50800" dir="5400000" algn="ctr" rotWithShape="0">
              <a:schemeClr val="tx1"/>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Muy bien padre, que querías de mi con tanta urgencia </a:t>
            </a:r>
            <a:endParaRPr lang="es-ES" dirty="0"/>
          </a:p>
        </p:txBody>
      </p:sp>
      <p:sp>
        <p:nvSpPr>
          <p:cNvPr id="6" name="5 Llamada rectangular"/>
          <p:cNvSpPr/>
          <p:nvPr/>
        </p:nvSpPr>
        <p:spPr>
          <a:xfrm>
            <a:off x="6012160" y="1257852"/>
            <a:ext cx="1440160" cy="1080120"/>
          </a:xfrm>
          <a:prstGeom prst="wedgeRectCallout">
            <a:avLst>
              <a:gd name="adj1" fmla="val 47769"/>
              <a:gd name="adj2" fmla="val 80989"/>
            </a:avLst>
          </a:prstGeom>
          <a:effectLst>
            <a:outerShdw blurRad="50800" dist="50800" dir="5400000" algn="ctr" rotWithShape="0">
              <a:schemeClr val="tx1"/>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Hola hijo, ¿Qué tal estas? </a:t>
            </a:r>
            <a:endParaRPr lang="es-ES" dirty="0"/>
          </a:p>
        </p:txBody>
      </p:sp>
      <p:sp>
        <p:nvSpPr>
          <p:cNvPr id="7" name="6 Llamada rectangular"/>
          <p:cNvSpPr/>
          <p:nvPr/>
        </p:nvSpPr>
        <p:spPr>
          <a:xfrm>
            <a:off x="4355976" y="727539"/>
            <a:ext cx="2088232" cy="3175191"/>
          </a:xfrm>
          <a:prstGeom prst="wedgeRectCallout">
            <a:avLst>
              <a:gd name="adj1" fmla="val 92064"/>
              <a:gd name="adj2" fmla="val 15711"/>
            </a:avLst>
          </a:prstGeom>
          <a:effectLst>
            <a:outerShdw blurRad="50800" dist="50800" dir="5400000" algn="ctr" rotWithShape="0">
              <a:schemeClr val="tx1"/>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smtClean="0"/>
          </a:p>
          <a:p>
            <a:pPr algn="ctr"/>
            <a:r>
              <a:rPr lang="es-ES" dirty="0" smtClean="0"/>
              <a:t>Necesito que busques un código secreto para poder descifrar un nuevo fragmento de la piedra </a:t>
            </a:r>
            <a:endParaRPr lang="es-ES" dirty="0"/>
          </a:p>
          <a:p>
            <a:pPr algn="ctr"/>
            <a:r>
              <a:rPr lang="es-ES" dirty="0" err="1" smtClean="0"/>
              <a:t>Rosetta</a:t>
            </a:r>
            <a:r>
              <a:rPr lang="es-ES" dirty="0" smtClean="0"/>
              <a:t>  </a:t>
            </a:r>
          </a:p>
          <a:p>
            <a:pPr algn="ctr"/>
            <a:endParaRPr lang="es-ES" dirty="0"/>
          </a:p>
          <a:p>
            <a:pPr algn="ctr"/>
            <a:endParaRPr lang="es-ES" dirty="0"/>
          </a:p>
        </p:txBody>
      </p:sp>
      <p:sp>
        <p:nvSpPr>
          <p:cNvPr id="8" name="7 Llamada rectangular"/>
          <p:cNvSpPr/>
          <p:nvPr/>
        </p:nvSpPr>
        <p:spPr>
          <a:xfrm>
            <a:off x="1661105" y="508816"/>
            <a:ext cx="1908212" cy="1806319"/>
          </a:xfrm>
          <a:prstGeom prst="wedgeRectCallout">
            <a:avLst>
              <a:gd name="adj1" fmla="val -45273"/>
              <a:gd name="adj2" fmla="val 67083"/>
            </a:avLst>
          </a:prstGeom>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Ok, ¿Dónde tengo que ir exactamente?</a:t>
            </a:r>
            <a:endParaRPr lang="es-E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28184" y="1533330"/>
            <a:ext cx="3744416" cy="5546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7170" y="3429000"/>
            <a:ext cx="415290" cy="579120"/>
          </a:xfrm>
          <a:prstGeom prst="rect">
            <a:avLst/>
          </a:prstGeom>
        </p:spPr>
      </p:pic>
    </p:spTree>
    <p:extLst>
      <p:ext uri="{BB962C8B-B14F-4D97-AF65-F5344CB8AC3E}">
        <p14:creationId xmlns:p14="http://schemas.microsoft.com/office/powerpoint/2010/main" val="3261482014"/>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0"/>
                                  </p:iterate>
                                  <p:childTnLst>
                                    <p:set>
                                      <p:cBhvr>
                                        <p:cTn id="6" dur="1" fill="hold">
                                          <p:stCondLst>
                                            <p:cond delay="0"/>
                                          </p:stCondLst>
                                        </p:cTn>
                                        <p:tgtEl>
                                          <p:spTgt spid="6"/>
                                        </p:tgtEl>
                                        <p:attrNameLst>
                                          <p:attrName>style.visibility</p:attrName>
                                        </p:attrNameLst>
                                      </p:cBhvr>
                                      <p:to>
                                        <p:strVal val="visible"/>
                                      </p:to>
                                    </p:set>
                                  </p:childTnLst>
                                </p:cTn>
                              </p:par>
                              <p:par>
                                <p:cTn id="7" presetID="18" presetClass="emph" presetSubtype="0" fill="hold" grpId="1" nodeType="withEffect">
                                  <p:stCondLst>
                                    <p:cond delay="0"/>
                                  </p:stCondLst>
                                  <p:iterate type="lt">
                                    <p:tmPct val="4000"/>
                                  </p:iterate>
                                  <p:childTnLst>
                                    <p:set>
                                      <p:cBhvr override="childStyle">
                                        <p:cTn id="8" dur="2000" fill="hold"/>
                                        <p:tgtEl>
                                          <p:spTgt spid="6"/>
                                        </p:tgtEl>
                                        <p:attrNameLst>
                                          <p:attrName>style.textDecorationUnderline</p:attrName>
                                        </p:attrNameLst>
                                      </p:cBhvr>
                                      <p:to>
                                        <p:strVal val="true"/>
                                      </p:to>
                                    </p:set>
                                  </p:childTnLst>
                                </p:cTn>
                              </p:par>
                            </p:childTnLst>
                          </p:cTn>
                        </p:par>
                        <p:par>
                          <p:cTn id="9" fill="hold">
                            <p:stCondLst>
                              <p:cond delay="3680"/>
                            </p:stCondLst>
                            <p:childTnLst>
                              <p:par>
                                <p:cTn id="10" presetID="1" presetClass="exit" presetSubtype="0" fill="hold" grpId="2" nodeType="afterEffect">
                                  <p:stCondLst>
                                    <p:cond delay="0"/>
                                  </p:stCondLst>
                                  <p:iterate type="lt">
                                    <p:tmAbs val="0"/>
                                  </p:iterate>
                                  <p:childTnLst>
                                    <p:set>
                                      <p:cBhvr>
                                        <p:cTn id="11" dur="1" fill="hold">
                                          <p:stCondLst>
                                            <p:cond delay="0"/>
                                          </p:stCondLst>
                                        </p:cTn>
                                        <p:tgtEl>
                                          <p:spTgt spid="6"/>
                                        </p:tgtEl>
                                        <p:attrNameLst>
                                          <p:attrName>style.visibility</p:attrName>
                                        </p:attrNameLst>
                                      </p:cBhvr>
                                      <p:to>
                                        <p:strVal val="hidden"/>
                                      </p:to>
                                    </p:set>
                                  </p:childTnLst>
                                </p:cTn>
                              </p:par>
                              <p:par>
                                <p:cTn id="12" presetID="1" presetClass="entr" presetSubtype="0" fill="hold" grpId="0" nodeType="withEffect">
                                  <p:stCondLst>
                                    <p:cond delay="0"/>
                                  </p:stCondLst>
                                  <p:iterate type="lt">
                                    <p:tmAbs val="0"/>
                                  </p:iterate>
                                  <p:childTnLst>
                                    <p:set>
                                      <p:cBhvr>
                                        <p:cTn id="13" dur="1" fill="hold">
                                          <p:stCondLst>
                                            <p:cond delay="0"/>
                                          </p:stCondLst>
                                        </p:cTn>
                                        <p:tgtEl>
                                          <p:spTgt spid="5"/>
                                        </p:tgtEl>
                                        <p:attrNameLst>
                                          <p:attrName>style.visibility</p:attrName>
                                        </p:attrNameLst>
                                      </p:cBhvr>
                                      <p:to>
                                        <p:strVal val="visible"/>
                                      </p:to>
                                    </p:set>
                                  </p:childTnLst>
                                </p:cTn>
                              </p:par>
                              <p:par>
                                <p:cTn id="14" presetID="18" presetClass="emph" presetSubtype="0" fill="hold" grpId="1" nodeType="withEffect">
                                  <p:stCondLst>
                                    <p:cond delay="0"/>
                                  </p:stCondLst>
                                  <p:iterate type="lt">
                                    <p:tmPct val="4000"/>
                                  </p:iterate>
                                  <p:childTnLst>
                                    <p:set>
                                      <p:cBhvr override="childStyle">
                                        <p:cTn id="15" dur="2000" fill="hold"/>
                                        <p:tgtEl>
                                          <p:spTgt spid="5"/>
                                        </p:tgtEl>
                                        <p:attrNameLst>
                                          <p:attrName>style.textDecorationUnderline</p:attrName>
                                        </p:attrNameLst>
                                      </p:cBhvr>
                                      <p:to>
                                        <p:strVal val="true"/>
                                      </p:to>
                                    </p:set>
                                  </p:childTnLst>
                                </p:cTn>
                              </p:par>
                            </p:childTnLst>
                          </p:cTn>
                        </p:par>
                        <p:par>
                          <p:cTn id="16" fill="hold">
                            <p:stCondLst>
                              <p:cond delay="9040"/>
                            </p:stCondLst>
                            <p:childTnLst>
                              <p:par>
                                <p:cTn id="17" presetID="1" presetClass="exit" presetSubtype="0" fill="hold" grpId="2" nodeType="afterEffect">
                                  <p:stCondLst>
                                    <p:cond delay="0"/>
                                  </p:stCondLst>
                                  <p:iterate type="lt">
                                    <p:tmAbs val="0"/>
                                  </p:iterate>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iterate type="lt">
                                    <p:tmAbs val="0"/>
                                  </p:iterate>
                                  <p:childTnLst>
                                    <p:set>
                                      <p:cBhvr>
                                        <p:cTn id="20" dur="1" fill="hold">
                                          <p:stCondLst>
                                            <p:cond delay="0"/>
                                          </p:stCondLst>
                                        </p:cTn>
                                        <p:tgtEl>
                                          <p:spTgt spid="7"/>
                                        </p:tgtEl>
                                        <p:attrNameLst>
                                          <p:attrName>style.visibility</p:attrName>
                                        </p:attrNameLst>
                                      </p:cBhvr>
                                      <p:to>
                                        <p:strVal val="visible"/>
                                      </p:to>
                                    </p:set>
                                  </p:childTnLst>
                                </p:cTn>
                              </p:par>
                              <p:par>
                                <p:cTn id="21" presetID="18" presetClass="emph" presetSubtype="0" fill="hold" grpId="1" nodeType="withEffect">
                                  <p:stCondLst>
                                    <p:cond delay="0"/>
                                  </p:stCondLst>
                                  <p:iterate type="lt">
                                    <p:tmPct val="4000"/>
                                  </p:iterate>
                                  <p:childTnLst>
                                    <p:set>
                                      <p:cBhvr override="childStyle">
                                        <p:cTn id="22" dur="2000" fill="hold"/>
                                        <p:tgtEl>
                                          <p:spTgt spid="7"/>
                                        </p:tgtEl>
                                        <p:attrNameLst>
                                          <p:attrName>style.textDecorationUnderline</p:attrName>
                                        </p:attrNameLst>
                                      </p:cBhvr>
                                      <p:to>
                                        <p:strVal val="true"/>
                                      </p:to>
                                    </p:set>
                                  </p:childTnLst>
                                </p:cTn>
                              </p:par>
                            </p:childTnLst>
                          </p:cTn>
                        </p:par>
                        <p:par>
                          <p:cTn id="23" fill="hold">
                            <p:stCondLst>
                              <p:cond delay="17680"/>
                            </p:stCondLst>
                            <p:childTnLst>
                              <p:par>
                                <p:cTn id="24" presetID="1" presetClass="exit" presetSubtype="0" fill="hold" grpId="2" nodeType="afterEffect">
                                  <p:stCondLst>
                                    <p:cond delay="0"/>
                                  </p:stCondLst>
                                  <p:iterate type="lt">
                                    <p:tmAbs val="0"/>
                                  </p:iterate>
                                  <p:childTnLst>
                                    <p:set>
                                      <p:cBhvr>
                                        <p:cTn id="25" dur="1" fill="hold">
                                          <p:stCondLst>
                                            <p:cond delay="0"/>
                                          </p:stCondLst>
                                        </p:cTn>
                                        <p:tgtEl>
                                          <p:spTgt spid="7"/>
                                        </p:tgtEl>
                                        <p:attrNameLst>
                                          <p:attrName>style.visibility</p:attrName>
                                        </p:attrNameLst>
                                      </p:cBhvr>
                                      <p:to>
                                        <p:strVal val="hidden"/>
                                      </p:to>
                                    </p:set>
                                  </p:childTnLst>
                                </p:cTn>
                              </p:par>
                              <p:par>
                                <p:cTn id="26" presetID="1" presetClass="entr" presetSubtype="0" fill="hold" grpId="0" nodeType="withEffect">
                                  <p:stCondLst>
                                    <p:cond delay="0"/>
                                  </p:stCondLst>
                                  <p:iterate type="lt">
                                    <p:tmAbs val="0"/>
                                  </p:iterate>
                                  <p:childTnLst>
                                    <p:set>
                                      <p:cBhvr>
                                        <p:cTn id="27" dur="1" fill="hold">
                                          <p:stCondLst>
                                            <p:cond delay="0"/>
                                          </p:stCondLst>
                                        </p:cTn>
                                        <p:tgtEl>
                                          <p:spTgt spid="8"/>
                                        </p:tgtEl>
                                        <p:attrNameLst>
                                          <p:attrName>style.visibility</p:attrName>
                                        </p:attrNameLst>
                                      </p:cBhvr>
                                      <p:to>
                                        <p:strVal val="visible"/>
                                      </p:to>
                                    </p:set>
                                  </p:childTnLst>
                                </p:cTn>
                              </p:par>
                              <p:par>
                                <p:cTn id="28" presetID="18" presetClass="emph" presetSubtype="0" fill="hold" grpId="1" nodeType="withEffect">
                                  <p:stCondLst>
                                    <p:cond delay="0"/>
                                  </p:stCondLst>
                                  <p:iterate type="lt">
                                    <p:tmPct val="4000"/>
                                  </p:iterate>
                                  <p:childTnLst>
                                    <p:set>
                                      <p:cBhvr override="childStyle">
                                        <p:cTn id="29" dur="2000" fill="hold"/>
                                        <p:tgtEl>
                                          <p:spTgt spid="8"/>
                                        </p:tgtEl>
                                        <p:attrNameLst>
                                          <p:attrName>style.textDecorationUnderline</p:attrName>
                                        </p:attrNameLst>
                                      </p:cBhvr>
                                      <p:to>
                                        <p:strVal val="true"/>
                                      </p:to>
                                    </p:set>
                                  </p:childTnLst>
                                </p:cTn>
                              </p:par>
                            </p:childTnLst>
                          </p:cTn>
                        </p:par>
                        <p:par>
                          <p:cTn id="30" fill="hold">
                            <p:stCondLst>
                              <p:cond delay="22080"/>
                            </p:stCondLst>
                            <p:childTnLst>
                              <p:par>
                                <p:cTn id="31" presetID="10" presetClass="exit" presetSubtype="0" fill="hold" grpId="2" nodeType="afterEffect">
                                  <p:stCondLst>
                                    <p:cond delay="0"/>
                                  </p:stCondLst>
                                  <p:iterate type="lt">
                                    <p:tmPct val="0"/>
                                  </p:iterate>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8" y="260648"/>
            <a:ext cx="10262449" cy="6729798"/>
          </a:xfrm>
          <a:prstGeom prst="rect">
            <a:avLst/>
          </a:prstGeom>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46" y="1578035"/>
            <a:ext cx="1640098" cy="5279963"/>
          </a:xfrm>
          <a:prstGeom prst="rect">
            <a:avLst/>
          </a:prstGeom>
          <a:ln>
            <a:noFill/>
          </a:ln>
          <a:effectLst>
            <a:outerShdw blurRad="292100" dist="139700" dir="2700000" algn="tl" rotWithShape="0">
              <a:srgbClr val="333333">
                <a:alpha val="65000"/>
              </a:srgbClr>
            </a:outerShdw>
          </a:effectLst>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8389" y="3861048"/>
            <a:ext cx="2150368" cy="151197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6 Llamada con línea 2"/>
          <p:cNvSpPr/>
          <p:nvPr/>
        </p:nvSpPr>
        <p:spPr>
          <a:xfrm>
            <a:off x="2267744" y="404664"/>
            <a:ext cx="2304256" cy="1350932"/>
          </a:xfrm>
          <a:prstGeom prst="borderCallout2">
            <a:avLst>
              <a:gd name="adj1" fmla="val 54318"/>
              <a:gd name="adj2" fmla="val 197681"/>
              <a:gd name="adj3" fmla="val 57756"/>
              <a:gd name="adj4" fmla="val 153903"/>
              <a:gd name="adj5" fmla="val 50941"/>
              <a:gd name="adj6" fmla="val 1021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EL PRIMER DESTINO ES….</a:t>
            </a:r>
            <a:endParaRPr lang="es-E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7 Redondear rectángulo de esquina sencilla"/>
          <p:cNvSpPr/>
          <p:nvPr/>
        </p:nvSpPr>
        <p:spPr>
          <a:xfrm>
            <a:off x="5109437" y="2702511"/>
            <a:ext cx="2448272" cy="558844"/>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FFC000"/>
                </a:solidFill>
              </a:rPr>
              <a:t>EGIPTO</a:t>
            </a:r>
            <a:endParaRPr lang="es-ES" dirty="0">
              <a:solidFill>
                <a:srgbClr val="FFC000"/>
              </a:solidFill>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484976"/>
            <a:ext cx="1065002" cy="127062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7713699"/>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xit" presetSubtype="0" fill="hold" grpId="1" nodeType="withEffect">
                                  <p:stCondLst>
                                    <p:cond delay="1000"/>
                                  </p:stCondLst>
                                  <p:childTnLst>
                                    <p:animEffect transition="out" filter="fade">
                                      <p:cBhvr>
                                        <p:cTn id="8" dur="3000"/>
                                        <p:tgtEl>
                                          <p:spTgt spid="7"/>
                                        </p:tgtEl>
                                      </p:cBhvr>
                                    </p:animEffect>
                                    <p:set>
                                      <p:cBhvr>
                                        <p:cTn id="9" dur="1" fill="hold">
                                          <p:stCondLst>
                                            <p:cond delay="2999"/>
                                          </p:stCondLst>
                                        </p:cTn>
                                        <p:tgtEl>
                                          <p:spTgt spid="7"/>
                                        </p:tgtEl>
                                        <p:attrNameLst>
                                          <p:attrName>style.visibility</p:attrName>
                                        </p:attrNameLst>
                                      </p:cBhvr>
                                      <p:to>
                                        <p:strVal val="hidden"/>
                                      </p:to>
                                    </p:se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2000"/>
                                        <p:tgtEl>
                                          <p:spTgt spid="8"/>
                                        </p:tgtEl>
                                      </p:cBhvr>
                                    </p:animEffect>
                                  </p:childTnLst>
                                </p:cTn>
                              </p:par>
                              <p:par>
                                <p:cTn id="13" presetID="1" presetClass="entr" presetSubtype="0"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0455920" cy="6856670"/>
          </a:xfrm>
          <a:prstGeom prst="rect">
            <a:avLst/>
          </a:prstGeom>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340768"/>
            <a:ext cx="1656184" cy="5331748"/>
          </a:xfrm>
          <a:prstGeom prst="rect">
            <a:avLst/>
          </a:prstGeom>
          <a:ln>
            <a:noFill/>
          </a:ln>
          <a:effectLst>
            <a:outerShdw blurRad="292100" dist="139700" dir="2700000" algn="tl" rotWithShape="0">
              <a:srgbClr val="333333">
                <a:alpha val="65000"/>
              </a:srgbClr>
            </a:outerShdw>
          </a:effectLst>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8389" y="3861048"/>
            <a:ext cx="2150368" cy="151197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6 Llamada con línea 2"/>
          <p:cNvSpPr/>
          <p:nvPr/>
        </p:nvSpPr>
        <p:spPr>
          <a:xfrm>
            <a:off x="4355976" y="548680"/>
            <a:ext cx="2304256" cy="1350932"/>
          </a:xfrm>
          <a:prstGeom prst="borderCallout2">
            <a:avLst>
              <a:gd name="adj1" fmla="val 51527"/>
              <a:gd name="adj2" fmla="val 167816"/>
              <a:gd name="adj3" fmla="val 57756"/>
              <a:gd name="adj4" fmla="val 153903"/>
              <a:gd name="adj5" fmla="val 50941"/>
              <a:gd name="adj6" fmla="val 1021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¿Cómo quieres ir ?</a:t>
            </a:r>
            <a:endParaRPr lang="es-E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7 Redondear rectángulo de esquina sencilla"/>
          <p:cNvSpPr/>
          <p:nvPr/>
        </p:nvSpPr>
        <p:spPr>
          <a:xfrm>
            <a:off x="5109437" y="2702511"/>
            <a:ext cx="2448272" cy="558844"/>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FFC000"/>
                </a:solidFill>
              </a:rPr>
              <a:t>EGIPTO</a:t>
            </a:r>
            <a:endParaRPr lang="es-ES" dirty="0">
              <a:solidFill>
                <a:srgbClr val="FFC000"/>
              </a:solidFill>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00" y="484976"/>
            <a:ext cx="1065002" cy="127062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Botón de acción: Personalizar">
            <a:hlinkClick r:id="rId6" action="ppaction://hlinksldjump" highlightClick="1"/>
          </p:cNvPr>
          <p:cNvSpPr/>
          <p:nvPr/>
        </p:nvSpPr>
        <p:spPr>
          <a:xfrm>
            <a:off x="2168804" y="3246971"/>
            <a:ext cx="1584176" cy="792088"/>
          </a:xfrm>
          <a:prstGeom prst="actionButtonBlank">
            <a:avLst/>
          </a:prstGeom>
          <a:solidFill>
            <a:schemeClr val="accent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 pie</a:t>
            </a:r>
            <a:endParaRPr lang="es-ES" dirty="0"/>
          </a:p>
        </p:txBody>
      </p:sp>
      <p:sp>
        <p:nvSpPr>
          <p:cNvPr id="3" name="2 Botón de acción: Personalizar">
            <a:hlinkClick r:id="rId7" action="ppaction://hlinksldjump" highlightClick="1"/>
          </p:cNvPr>
          <p:cNvSpPr/>
          <p:nvPr/>
        </p:nvSpPr>
        <p:spPr>
          <a:xfrm>
            <a:off x="2195736" y="2060848"/>
            <a:ext cx="1584176" cy="792088"/>
          </a:xfrm>
          <a:prstGeom prst="actionButtonBlank">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Avión</a:t>
            </a:r>
            <a:endParaRPr lang="es-ES" dirty="0"/>
          </a:p>
        </p:txBody>
      </p:sp>
    </p:spTree>
    <p:extLst>
      <p:ext uri="{BB962C8B-B14F-4D97-AF65-F5344CB8AC3E}">
        <p14:creationId xmlns:p14="http://schemas.microsoft.com/office/powerpoint/2010/main" val="16437151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2000"/>
                                        <p:tgtEl>
                                          <p:spTgt spid="8"/>
                                        </p:tgtEl>
                                      </p:cBhvr>
                                    </p:animEffect>
                                  </p:childTnLst>
                                </p:cTn>
                              </p:par>
                              <p:par>
                                <p:cTn id="10" presetID="1" presetClass="entr" presetSubtype="0" fill="hold" nodeType="withEffect">
                                  <p:stCondLst>
                                    <p:cond delay="100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STEP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pic>
        <p:nvPicPr>
          <p:cNvPr id="4" name="3 Imagen"/>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191843"/>
            <a:ext cx="9252520" cy="7240097"/>
          </a:xfrm>
          <a:prstGeom prst="rect">
            <a:avLst/>
          </a:prstGeom>
        </p:spPr>
      </p:pic>
      <p:pic>
        <p:nvPicPr>
          <p:cNvPr id="5" name="4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1800" y="3236770"/>
            <a:ext cx="1086002" cy="3496163"/>
          </a:xfrm>
          <a:prstGeom prst="rect">
            <a:avLst/>
          </a:prstGeom>
        </p:spPr>
      </p:pic>
    </p:spTree>
    <p:extLst>
      <p:ext uri="{BB962C8B-B14F-4D97-AF65-F5344CB8AC3E}">
        <p14:creationId xmlns:p14="http://schemas.microsoft.com/office/powerpoint/2010/main" val="349557523"/>
      </p:ext>
    </p:extLst>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334139"/>
            <a:ext cx="9252520" cy="7240097"/>
          </a:xfrm>
          <a:prstGeom prst="rect">
            <a:avLst/>
          </a:prstGeom>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500" y="3645024"/>
            <a:ext cx="780246" cy="2511845"/>
          </a:xfrm>
          <a:prstGeom prst="rect">
            <a:avLst/>
          </a:prstGeom>
        </p:spPr>
      </p:pic>
    </p:spTree>
    <p:extLst>
      <p:ext uri="{BB962C8B-B14F-4D97-AF65-F5344CB8AC3E}">
        <p14:creationId xmlns:p14="http://schemas.microsoft.com/office/powerpoint/2010/main" val="3259191378"/>
      </p:ext>
    </p:extLst>
  </p:cSld>
  <p:clrMapOvr>
    <a:masterClrMapping/>
  </p:clrMapOvr>
  <p:transition spd="slow" advClick="0" advTm="1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334139"/>
            <a:ext cx="9252520" cy="7240097"/>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7322" y="4725144"/>
            <a:ext cx="355262" cy="1143693"/>
          </a:xfrm>
          <a:prstGeom prst="rect">
            <a:avLst/>
          </a:prstGeom>
        </p:spPr>
      </p:pic>
    </p:spTree>
    <p:extLst>
      <p:ext uri="{BB962C8B-B14F-4D97-AF65-F5344CB8AC3E}">
        <p14:creationId xmlns:p14="http://schemas.microsoft.com/office/powerpoint/2010/main" val="4022991014"/>
      </p:ext>
    </p:extLst>
  </p:cSld>
  <p:clrMapOvr>
    <a:masterClrMapping/>
  </p:clrMapOvr>
  <p:transition spd="slow" advClick="0" advTm="1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334139"/>
            <a:ext cx="9252520" cy="7240097"/>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5989" y="4725144"/>
            <a:ext cx="233075" cy="750339"/>
          </a:xfrm>
          <a:prstGeom prst="rect">
            <a:avLst/>
          </a:prstGeom>
        </p:spPr>
      </p:pic>
    </p:spTree>
    <p:extLst>
      <p:ext uri="{BB962C8B-B14F-4D97-AF65-F5344CB8AC3E}">
        <p14:creationId xmlns:p14="http://schemas.microsoft.com/office/powerpoint/2010/main" val="1963446941"/>
      </p:ext>
    </p:extLst>
  </p:cSld>
  <p:clrMapOvr>
    <a:masterClrMapping/>
  </p:clrMapOvr>
  <p:transition spd="slow" advClick="0" advTm="1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334139"/>
            <a:ext cx="9252520" cy="7240097"/>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6059" y="4149080"/>
            <a:ext cx="198562" cy="639229"/>
          </a:xfrm>
          <a:prstGeom prst="rect">
            <a:avLst/>
          </a:prstGeom>
        </p:spPr>
      </p:pic>
    </p:spTree>
    <p:extLst>
      <p:ext uri="{BB962C8B-B14F-4D97-AF65-F5344CB8AC3E}">
        <p14:creationId xmlns:p14="http://schemas.microsoft.com/office/powerpoint/2010/main" val="67069462"/>
      </p:ext>
    </p:extLst>
  </p:cSld>
  <p:clrMapOvr>
    <a:masterClrMapping/>
  </p:clrMapOvr>
  <p:transition spd="slow" advClick="0" advTm="1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4642850"/>
            <a:ext cx="4863573" cy="1389592"/>
          </a:xfrm>
          <a:prstGeom prst="rect">
            <a:avLst/>
          </a:prstGeom>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362" y="1611612"/>
            <a:ext cx="2664296" cy="2664296"/>
          </a:xfrm>
          <a:prstGeom prst="rect">
            <a:avLst/>
          </a:prstGeom>
        </p:spPr>
      </p:pic>
      <p:sp>
        <p:nvSpPr>
          <p:cNvPr id="6" name="5 Rectángulo"/>
          <p:cNvSpPr/>
          <p:nvPr/>
        </p:nvSpPr>
        <p:spPr>
          <a:xfrm>
            <a:off x="5940152" y="2295688"/>
            <a:ext cx="277230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Unas horas más tarde</a:t>
            </a:r>
            <a:endParaRPr lang="es-ES" dirty="0"/>
          </a:p>
        </p:txBody>
      </p:sp>
    </p:spTree>
    <p:extLst>
      <p:ext uri="{BB962C8B-B14F-4D97-AF65-F5344CB8AC3E}">
        <p14:creationId xmlns:p14="http://schemas.microsoft.com/office/powerpoint/2010/main" val="2091474572"/>
      </p:ext>
    </p:extLst>
  </p:cSld>
  <p:clrMapOvr>
    <a:masterClrMapping/>
  </p:clrMapOvr>
  <mc:AlternateContent xmlns:mc="http://schemas.openxmlformats.org/markup-compatibility/2006" xmlns:p14="http://schemas.microsoft.com/office/powerpoint/2010/main">
    <mc:Choice Requires="p14">
      <p:transition spd="slow" p14:dur="375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 presetClass="entr" presetSubtype="8" fill="hold" nodeType="withEffect">
                                  <p:stCondLst>
                                    <p:cond delay="1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7" y="-32778"/>
            <a:ext cx="10544100" cy="7029400"/>
          </a:xfrm>
          <a:prstGeom prst="rect">
            <a:avLst/>
          </a:prstGeom>
        </p:spPr>
      </p:pic>
      <p:sp>
        <p:nvSpPr>
          <p:cNvPr id="5" name="4 Botón de acción: Personalizar">
            <a:hlinkClick r:id="rId3" action="ppaction://hlinksldjump" highlightClick="1"/>
          </p:cNvPr>
          <p:cNvSpPr/>
          <p:nvPr/>
        </p:nvSpPr>
        <p:spPr>
          <a:xfrm>
            <a:off x="-99135" y="449288"/>
            <a:ext cx="1424169" cy="640871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                    SALIR</a:t>
            </a:r>
            <a:endParaRPr lang="es-ES" dirty="0"/>
          </a:p>
        </p:txBody>
      </p:sp>
      <p:pic>
        <p:nvPicPr>
          <p:cNvPr id="8" name="7 Image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8905" y="5589240"/>
            <a:ext cx="871584" cy="1089481"/>
          </a:xfrm>
          <a:prstGeom prst="rect">
            <a:avLst/>
          </a:prstGeom>
        </p:spPr>
      </p:pic>
      <p:sp>
        <p:nvSpPr>
          <p:cNvPr id="9" name="8 Botón de acción: Personalizar">
            <a:hlinkClick r:id="rId6" action="ppaction://hlinksldjump" highlightClick="1"/>
          </p:cNvPr>
          <p:cNvSpPr/>
          <p:nvPr/>
        </p:nvSpPr>
        <p:spPr>
          <a:xfrm>
            <a:off x="1320906" y="4208394"/>
            <a:ext cx="432048" cy="43204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4055" y="2257344"/>
            <a:ext cx="1656184" cy="5331748"/>
          </a:xfrm>
          <a:prstGeom prst="rect">
            <a:avLst/>
          </a:prstGeom>
        </p:spPr>
      </p:pic>
      <p:sp>
        <p:nvSpPr>
          <p:cNvPr id="12" name="11 Llamada rectangular redondeada"/>
          <p:cNvSpPr/>
          <p:nvPr/>
        </p:nvSpPr>
        <p:spPr>
          <a:xfrm>
            <a:off x="6470514" y="1484784"/>
            <a:ext cx="2664296" cy="1427090"/>
          </a:xfrm>
          <a:prstGeom prst="wedgeRoundRectCallout">
            <a:avLst>
              <a:gd name="adj1" fmla="val -86390"/>
              <a:gd name="adj2" fmla="val 638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¡¡Un fax!!, ¿Quién se habrá acordado de mi? </a:t>
            </a:r>
            <a:endParaRPr lang="es-ES" dirty="0"/>
          </a:p>
        </p:txBody>
      </p:sp>
      <p:sp>
        <p:nvSpPr>
          <p:cNvPr id="2" name="1 Botón de acción: Personalizar">
            <a:hlinkClick r:id="rId8" action="ppaction://hlinksldjump" highlightClick="1">
              <a:snd r:embed="rId9" name="breeze.wav"/>
            </a:hlinkClick>
          </p:cNvPr>
          <p:cNvSpPr/>
          <p:nvPr/>
        </p:nvSpPr>
        <p:spPr>
          <a:xfrm>
            <a:off x="2051720" y="2361080"/>
            <a:ext cx="1656184" cy="184731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2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4567" y="2829218"/>
            <a:ext cx="558387" cy="800355"/>
          </a:xfrm>
          <a:prstGeom prst="rect">
            <a:avLst/>
          </a:prstGeom>
        </p:spPr>
      </p:pic>
      <p:pic>
        <p:nvPicPr>
          <p:cNvPr id="6" name="5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0191" y="3241373"/>
            <a:ext cx="2900645" cy="2719885"/>
          </a:xfrm>
          <a:prstGeom prst="rect">
            <a:avLst/>
          </a:prstGeom>
        </p:spPr>
      </p:pic>
    </p:spTree>
    <p:extLst>
      <p:ext uri="{BB962C8B-B14F-4D97-AF65-F5344CB8AC3E}">
        <p14:creationId xmlns:p14="http://schemas.microsoft.com/office/powerpoint/2010/main" val="2868376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 y="3747"/>
            <a:ext cx="9612560" cy="6854253"/>
          </a:xfrm>
          <a:prstGeom prst="rect">
            <a:avLst/>
          </a:prstGeo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3140968"/>
            <a:ext cx="1086002" cy="3496163"/>
          </a:xfrm>
          <a:prstGeom prst="rect">
            <a:avLst/>
          </a:prstGeom>
        </p:spPr>
      </p:pic>
      <p:sp>
        <p:nvSpPr>
          <p:cNvPr id="6" name="5 Llamada rectangular"/>
          <p:cNvSpPr/>
          <p:nvPr/>
        </p:nvSpPr>
        <p:spPr>
          <a:xfrm>
            <a:off x="4217842" y="1628800"/>
            <a:ext cx="2232248" cy="1806319"/>
          </a:xfrm>
          <a:prstGeom prst="wedgeRectCallout">
            <a:avLst>
              <a:gd name="adj1" fmla="val -45273"/>
              <a:gd name="adj2" fmla="val 67083"/>
            </a:avLst>
          </a:prstGeom>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Tú opción resulta algo agotadora creo que voy a optar por ir en  avión. </a:t>
            </a:r>
            <a:endParaRPr lang="es-ES" dirty="0"/>
          </a:p>
        </p:txBody>
      </p:sp>
    </p:spTree>
    <p:extLst>
      <p:ext uri="{BB962C8B-B14F-4D97-AF65-F5344CB8AC3E}">
        <p14:creationId xmlns:p14="http://schemas.microsoft.com/office/powerpoint/2010/main" val="416652410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0"/>
                                  </p:iterate>
                                  <p:childTnLst>
                                    <p:set>
                                      <p:cBhvr>
                                        <p:cTn id="6" dur="1" fill="hold">
                                          <p:stCondLst>
                                            <p:cond delay="0"/>
                                          </p:stCondLst>
                                        </p:cTn>
                                        <p:tgtEl>
                                          <p:spTgt spid="6"/>
                                        </p:tgtEl>
                                        <p:attrNameLst>
                                          <p:attrName>style.visibility</p:attrName>
                                        </p:attrNameLst>
                                      </p:cBhvr>
                                      <p:to>
                                        <p:strVal val="visible"/>
                                      </p:to>
                                    </p:set>
                                  </p:childTnLst>
                                </p:cTn>
                              </p:par>
                              <p:par>
                                <p:cTn id="7" presetID="18" presetClass="emph" presetSubtype="0" fill="hold" grpId="1" nodeType="withEffect">
                                  <p:stCondLst>
                                    <p:cond delay="0"/>
                                  </p:stCondLst>
                                  <p:iterate type="lt">
                                    <p:tmPct val="4000"/>
                                  </p:iterate>
                                  <p:childTnLst>
                                    <p:set>
                                      <p:cBhvr override="childStyle">
                                        <p:cTn id="8" dur="2000" fill="hold"/>
                                        <p:tgtEl>
                                          <p:spTgt spid="6"/>
                                        </p:tgtEl>
                                        <p:attrNameLst>
                                          <p:attrName>style.textDecorationUnderline</p:attrName>
                                        </p:attrNameLst>
                                      </p:cBhvr>
                                      <p:to>
                                        <p:strVal val="true"/>
                                      </p:to>
                                    </p:set>
                                  </p:childTnLst>
                                </p:cTn>
                              </p:par>
                            </p:childTnLst>
                          </p:cTn>
                        </p:par>
                        <p:par>
                          <p:cTn id="9" fill="hold">
                            <p:stCondLst>
                              <p:cond delay="6480"/>
                            </p:stCondLst>
                            <p:childTnLst>
                              <p:par>
                                <p:cTn id="10" presetID="10" presetClass="exit" presetSubtype="0" fill="hold" grpId="2" nodeType="afterEffect">
                                  <p:stCondLst>
                                    <p:cond delay="0"/>
                                  </p:stCondLst>
                                  <p:iterate type="lt">
                                    <p:tmPct val="0"/>
                                  </p:iterate>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0"/>
            <a:ext cx="10461325" cy="6862628"/>
          </a:xfrm>
          <a:prstGeom prst="rect">
            <a:avLst/>
          </a:prstGeom>
        </p:spPr>
      </p:pic>
      <p:pic>
        <p:nvPicPr>
          <p:cNvPr id="8" name="avt6desp_mp3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3426" y="3429000"/>
            <a:ext cx="609600" cy="609600"/>
          </a:xfrm>
          <a:prstGeom prst="rect">
            <a:avLst/>
          </a:prstGeom>
        </p:spPr>
      </p:pic>
      <p:pic>
        <p:nvPicPr>
          <p:cNvPr id="3" name="2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1800" y="2636912"/>
            <a:ext cx="7724264" cy="2447606"/>
          </a:xfrm>
          <a:prstGeom prst="rect">
            <a:avLst/>
          </a:prstGeom>
        </p:spPr>
      </p:pic>
      <p:pic>
        <p:nvPicPr>
          <p:cNvPr id="4" name="3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60" y="2961679"/>
            <a:ext cx="752257" cy="24217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5609037"/>
      </p:ext>
    </p:extLst>
  </p:cSld>
  <p:clrMapOvr>
    <a:masterClrMapping/>
  </p:clrMapOvr>
  <mc:AlternateContent xmlns:mc="http://schemas.openxmlformats.org/markup-compatibility/2006" xmlns:p14="http://schemas.microsoft.com/office/powerpoint/2010/main">
    <mc:Choice Requires="p14">
      <p:transition spd="slow" p14:dur="125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1319 -0.00324 L 0.71284 -0.00324 " pathEditMode="relative" rAng="0" ptsTypes="AA">
                                      <p:cBhvr>
                                        <p:cTn id="6" dur="2000" fill="hold"/>
                                        <p:tgtEl>
                                          <p:spTgt spid="4"/>
                                        </p:tgtEl>
                                        <p:attrNameLst>
                                          <p:attrName>ppt_x</p:attrName>
                                          <p:attrName>ppt_y</p:attrName>
                                        </p:attrNameLst>
                                      </p:cBhvr>
                                      <p:rCtr x="19983" y="0"/>
                                    </p:animMotion>
                                  </p:childTnLst>
                                </p:cTn>
                              </p:par>
                              <p:par>
                                <p:cTn id="7" presetID="1" presetClass="mediacall" presetSubtype="0" fill="hold" nodeType="withEffect">
                                  <p:stCondLst>
                                    <p:cond delay="0"/>
                                  </p:stCondLst>
                                  <p:childTnLst>
                                    <p:cmd type="call" cmd="playFrom(0.0)">
                                      <p:cBhvr>
                                        <p:cTn id="8"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 repeatCount="2000"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52536" y="-531440"/>
            <a:ext cx="9252520" cy="8791335"/>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212190"/>
            <a:ext cx="1403648" cy="479598"/>
          </a:xfrm>
          <a:prstGeom prst="roundRect">
            <a:avLst>
              <a:gd name="adj" fmla="val 8594"/>
            </a:avLst>
          </a:prstGeom>
          <a:no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4338766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04132 -0.00694 L 0.13872 -0.00694 C 0.18229 -0.00694 0.23594 0.13426 0.23594 0.24931 L 0.23594 0.50556 " pathEditMode="relative" rAng="0" ptsTypes="FfFF">
                                      <p:cBhvr>
                                        <p:cTn id="6" dur="5000" fill="hold"/>
                                        <p:tgtEl>
                                          <p:spTgt spid="5"/>
                                        </p:tgtEl>
                                        <p:attrNameLst>
                                          <p:attrName>ppt_x</p:attrName>
                                          <p:attrName>ppt_y</p:attrName>
                                        </p:attrNameLst>
                                      </p:cBhvr>
                                      <p:rCtr x="9722" y="256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4 Marcador de texto"/>
          <p:cNvSpPr>
            <a:spLocks noGrp="1"/>
          </p:cNvSpPr>
          <p:nvPr>
            <p:ph type="body" idx="1"/>
          </p:nvPr>
        </p:nvSpPr>
        <p:spPr>
          <a:xfrm>
            <a:off x="683568" y="404664"/>
            <a:ext cx="3931920" cy="792162"/>
          </a:xfrm>
        </p:spPr>
        <p:txBody>
          <a:bodyPr/>
          <a:lstStyle/>
          <a:p>
            <a:r>
              <a:rPr lang="es-ES" dirty="0" smtClean="0">
                <a:solidFill>
                  <a:srgbClr val="FFC000"/>
                </a:solidFill>
              </a:rPr>
              <a:t>EGIPTO</a:t>
            </a:r>
            <a:endParaRPr lang="es-ES" dirty="0">
              <a:solidFill>
                <a:srgbClr val="FFC000"/>
              </a:solidFill>
            </a:endParaRPr>
          </a:p>
        </p:txBody>
      </p:sp>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41984" y="2924944"/>
            <a:ext cx="1759666" cy="2595506"/>
          </a:xfrm>
          <a:prstGeom prst="rect">
            <a:avLst/>
          </a:prstGeom>
        </p:spPr>
      </p:pic>
      <p:sp>
        <p:nvSpPr>
          <p:cNvPr id="6" name="5 Marcador de contenido"/>
          <p:cNvSpPr>
            <a:spLocks noGrp="1"/>
          </p:cNvSpPr>
          <p:nvPr>
            <p:ph sz="quarter" idx="2"/>
          </p:nvPr>
        </p:nvSpPr>
        <p:spPr>
          <a:xfrm>
            <a:off x="395536" y="1052736"/>
            <a:ext cx="5976664" cy="3489960"/>
          </a:xfrm>
        </p:spPr>
        <p:txBody>
          <a:bodyPr>
            <a:noAutofit/>
          </a:bodyPr>
          <a:lstStyle/>
          <a:p>
            <a:pPr marL="0" indent="0">
              <a:buNone/>
            </a:pPr>
            <a:r>
              <a:rPr lang="es-ES" sz="2800" b="1" dirty="0" smtClean="0">
                <a:latin typeface="Bookman Old Style" panose="02050604050505020204" pitchFamily="18" charset="0"/>
              </a:rPr>
              <a:t>A orillas del Nilo, hace 4500 años nace una de las civilizaciones de la historia de la humanidad. Los Faraones mandaron hacer  construcciones inimaginables, jeroglíficos y su propio sistema de numeración. </a:t>
            </a:r>
          </a:p>
          <a:p>
            <a:pPr marL="0" indent="0">
              <a:buNone/>
            </a:pPr>
            <a:endParaRPr lang="es-ES" sz="2800" b="1" dirty="0">
              <a:latin typeface="Bookman Old Style" panose="02050604050505020204" pitchFamily="18" charset="0"/>
            </a:endParaRPr>
          </a:p>
          <a:p>
            <a:pPr marL="0" indent="0" algn="ctr">
              <a:buNone/>
            </a:pPr>
            <a:r>
              <a:rPr lang="es-ES" sz="2800" b="1" dirty="0" smtClean="0">
                <a:latin typeface="Bookman Old Style" panose="02050604050505020204" pitchFamily="18" charset="0"/>
              </a:rPr>
              <a:t>Una de las grandes maravillas de esta civilización es: </a:t>
            </a:r>
            <a:endParaRPr lang="es-ES" sz="2800" b="1" dirty="0">
              <a:latin typeface="Bookman Old Style" panose="02050604050505020204" pitchFamily="18" charset="0"/>
            </a:endParaRPr>
          </a:p>
        </p:txBody>
      </p:sp>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160" y="620688"/>
            <a:ext cx="1815455" cy="1255032"/>
          </a:xfrm>
          <a:prstGeom prst="rect">
            <a:avLst/>
          </a:prstGeom>
        </p:spPr>
      </p:pic>
    </p:spTree>
    <p:extLst>
      <p:ext uri="{BB962C8B-B14F-4D97-AF65-F5344CB8AC3E}">
        <p14:creationId xmlns:p14="http://schemas.microsoft.com/office/powerpoint/2010/main" val="288770351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8" presetClass="emph" presetSubtype="0" fill="hold" nodeType="withEffect">
                                  <p:stCondLst>
                                    <p:cond delay="1000"/>
                                  </p:stCondLst>
                                  <p:iterate type="lt">
                                    <p:tmPct val="4000"/>
                                  </p:iterate>
                                  <p:childTnLst>
                                    <p:set>
                                      <p:cBhvr override="childStyle">
                                        <p:cTn id="8" dur="3000" fill="hold"/>
                                        <p:tgtEl>
                                          <p:spTgt spid="6">
                                            <p:txEl>
                                              <p:pRg st="0" end="0"/>
                                            </p:txEl>
                                          </p:spTgt>
                                        </p:tgtEl>
                                        <p:attrNameLst>
                                          <p:attrName>style.textDecorationUnderline</p:attrName>
                                        </p:attrNameLst>
                                      </p:cBhvr>
                                      <p:to>
                                        <p:strVal val="true"/>
                                      </p:to>
                                    </p:set>
                                  </p:childTnLst>
                                </p:cTn>
                              </p:par>
                            </p:childTnLst>
                          </p:cTn>
                        </p:par>
                        <p:par>
                          <p:cTn id="9" fill="hold">
                            <p:stCondLst>
                              <p:cond delay="24640"/>
                            </p:stCondLst>
                            <p:childTnLst>
                              <p:par>
                                <p:cTn id="10" presetID="1" presetClass="entr" presetSubtype="0" fill="hold" grpId="0" nodeType="afterEffect">
                                  <p:stCondLst>
                                    <p:cond delay="0"/>
                                  </p:stCondLst>
                                  <p:iterate type="lt">
                                    <p:tmAbs val="0"/>
                                  </p:iterate>
                                  <p:childTnLst>
                                    <p:set>
                                      <p:cBhvr>
                                        <p:cTn id="11" dur="1" fill="hold">
                                          <p:stCondLst>
                                            <p:cond delay="0"/>
                                          </p:stCondLst>
                                        </p:cTn>
                                        <p:tgtEl>
                                          <p:spTgt spid="6">
                                            <p:txEl>
                                              <p:pRg st="2" end="2"/>
                                            </p:txEl>
                                          </p:spTgt>
                                        </p:tgtEl>
                                        <p:attrNameLst>
                                          <p:attrName>style.visibility</p:attrName>
                                        </p:attrNameLst>
                                      </p:cBhvr>
                                      <p:to>
                                        <p:strVal val="visible"/>
                                      </p:to>
                                    </p:set>
                                  </p:childTnLst>
                                </p:cTn>
                              </p:par>
                            </p:childTnLst>
                          </p:cTn>
                        </p:par>
                        <p:par>
                          <p:cTn id="12" fill="hold">
                            <p:stCondLst>
                              <p:cond delay="24640"/>
                            </p:stCondLst>
                            <p:childTnLst>
                              <p:par>
                                <p:cTn id="13" presetID="18" presetClass="emph" presetSubtype="0" fill="hold" nodeType="afterEffect">
                                  <p:stCondLst>
                                    <p:cond delay="0"/>
                                  </p:stCondLst>
                                  <p:iterate type="lt">
                                    <p:tmPct val="4000"/>
                                  </p:iterate>
                                  <p:childTnLst>
                                    <p:set>
                                      <p:cBhvr override="childStyle">
                                        <p:cTn id="14" dur="3000" fill="hold"/>
                                        <p:tgtEl>
                                          <p:spTgt spid="6">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4 Marcador de texto"/>
          <p:cNvSpPr>
            <a:spLocks noGrp="1"/>
          </p:cNvSpPr>
          <p:nvPr>
            <p:ph type="body" idx="1"/>
          </p:nvPr>
        </p:nvSpPr>
        <p:spPr/>
        <p:txBody>
          <a:bodyPr/>
          <a:lstStyle/>
          <a:p>
            <a:r>
              <a:rPr lang="es-ES" dirty="0" smtClean="0">
                <a:solidFill>
                  <a:srgbClr val="FFC000"/>
                </a:solidFill>
              </a:rPr>
              <a:t>EGIPTO</a:t>
            </a:r>
            <a:endParaRPr lang="es-ES" dirty="0">
              <a:solidFill>
                <a:srgbClr val="FFC000"/>
              </a:solidFill>
            </a:endParaRPr>
          </a:p>
        </p:txBody>
      </p:sp>
      <p:sp>
        <p:nvSpPr>
          <p:cNvPr id="3" name="2 Rectángulo"/>
          <p:cNvSpPr/>
          <p:nvPr/>
        </p:nvSpPr>
        <p:spPr>
          <a:xfrm>
            <a:off x="1331640" y="5157192"/>
            <a:ext cx="6336704" cy="707886"/>
          </a:xfrm>
          <a:prstGeom prst="rect">
            <a:avLst/>
          </a:prstGeom>
        </p:spPr>
        <p:txBody>
          <a:bodyPr wrap="square">
            <a:spAutoFit/>
          </a:bodyPr>
          <a:lstStyle/>
          <a:p>
            <a:r>
              <a:rPr lang="es-ES" sz="4000" b="1" dirty="0" smtClean="0">
                <a:latin typeface="Bookman Old Style" panose="02050604050505020204" pitchFamily="18" charset="0"/>
              </a:rPr>
              <a:t>La </a:t>
            </a:r>
            <a:r>
              <a:rPr lang="es-ES" sz="4000" b="1" dirty="0" err="1" smtClean="0">
                <a:latin typeface="Bookman Old Style" panose="02050604050505020204" pitchFamily="18" charset="0"/>
              </a:rPr>
              <a:t>Piramide</a:t>
            </a:r>
            <a:r>
              <a:rPr lang="es-ES" sz="4000" b="1" dirty="0" smtClean="0">
                <a:latin typeface="Bookman Old Style" panose="02050604050505020204" pitchFamily="18" charset="0"/>
              </a:rPr>
              <a:t> de Keops</a:t>
            </a:r>
            <a:endParaRPr lang="es-ES" sz="4000" b="1" dirty="0">
              <a:latin typeface="Bookman Old Style" panose="02050604050505020204" pitchFamily="18" charset="0"/>
            </a:endParaRPr>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005614"/>
            <a:ext cx="5832648" cy="41010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376997051"/>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1"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50117"/>
            <a:ext cx="8568952" cy="6122626"/>
          </a:xfrm>
          <a:prstGeom prst="rect">
            <a:avLst/>
          </a:prstGeom>
        </p:spPr>
      </p:pic>
      <p:sp>
        <p:nvSpPr>
          <p:cNvPr id="5" name="4 Marcador de texto"/>
          <p:cNvSpPr>
            <a:spLocks noGrp="1"/>
          </p:cNvSpPr>
          <p:nvPr>
            <p:ph type="body" idx="1"/>
          </p:nvPr>
        </p:nvSpPr>
        <p:spPr>
          <a:xfrm>
            <a:off x="1763689" y="404664"/>
            <a:ext cx="1584176" cy="792162"/>
          </a:xfrm>
          <a:solidFill>
            <a:schemeClr val="bg2">
              <a:lumMod val="75000"/>
            </a:schemeClr>
          </a:solidFill>
        </p:spPr>
        <p:txBody>
          <a:bodyPr/>
          <a:lstStyle/>
          <a:p>
            <a:r>
              <a:rPr lang="es-ES" dirty="0" smtClean="0">
                <a:solidFill>
                  <a:srgbClr val="FFC000"/>
                </a:solidFill>
              </a:rPr>
              <a:t>EGIPTO</a:t>
            </a:r>
            <a:endParaRPr lang="es-ES" dirty="0">
              <a:solidFill>
                <a:srgbClr val="FFC000"/>
              </a:solidFill>
            </a:endParaRPr>
          </a:p>
        </p:txBody>
      </p:sp>
      <p:sp>
        <p:nvSpPr>
          <p:cNvPr id="10" name="9 CuadroTexto"/>
          <p:cNvSpPr txBox="1"/>
          <p:nvPr/>
        </p:nvSpPr>
        <p:spPr>
          <a:xfrm>
            <a:off x="831687" y="1340768"/>
            <a:ext cx="6624736" cy="2246769"/>
          </a:xfrm>
          <a:prstGeom prst="rect">
            <a:avLst/>
          </a:prstGeom>
          <a:solidFill>
            <a:schemeClr val="bg1"/>
          </a:solidFill>
        </p:spPr>
        <p:txBody>
          <a:bodyPr wrap="square" rtlCol="0">
            <a:spAutoFit/>
          </a:bodyPr>
          <a:lstStyle/>
          <a:p>
            <a:r>
              <a:rPr lang="es-ES" sz="2800" b="1" dirty="0" smtClean="0">
                <a:latin typeface="Bookman Old Style" panose="02050604050505020204" pitchFamily="18" charset="0"/>
              </a:rPr>
              <a:t>	El papiro de </a:t>
            </a:r>
            <a:r>
              <a:rPr lang="es-ES" sz="2800" b="1" dirty="0" err="1" smtClean="0">
                <a:latin typeface="Bookman Old Style" panose="02050604050505020204" pitchFamily="18" charset="0"/>
              </a:rPr>
              <a:t>Ahmnes</a:t>
            </a:r>
            <a:r>
              <a:rPr lang="es-ES" sz="2800" b="1" dirty="0" smtClean="0">
                <a:latin typeface="Bookman Old Style" panose="02050604050505020204" pitchFamily="18" charset="0"/>
              </a:rPr>
              <a:t> es un libro donde se encuentran diferentes problemas matemáticos egipcios. Allí encontraras el primer número del código secreto</a:t>
            </a:r>
            <a:endParaRPr lang="es-ES" sz="2800" b="1" dirty="0">
              <a:latin typeface="Bookman Old Style" panose="02050604050505020204" pitchFamily="18" charset="0"/>
            </a:endParaRPr>
          </a:p>
        </p:txBody>
      </p:sp>
      <p:sp>
        <p:nvSpPr>
          <p:cNvPr id="2" name="1 Rectángulo"/>
          <p:cNvSpPr/>
          <p:nvPr/>
        </p:nvSpPr>
        <p:spPr>
          <a:xfrm>
            <a:off x="831687" y="1412776"/>
            <a:ext cx="6768752" cy="2246769"/>
          </a:xfrm>
          <a:prstGeom prst="rect">
            <a:avLst/>
          </a:prstGeom>
          <a:solidFill>
            <a:schemeClr val="bg1"/>
          </a:solidFill>
        </p:spPr>
        <p:txBody>
          <a:bodyPr wrap="square">
            <a:spAutoFit/>
          </a:bodyPr>
          <a:lstStyle/>
          <a:p>
            <a:r>
              <a:rPr lang="es-ES" sz="2800" b="1" dirty="0">
                <a:latin typeface="Bookman Old Style" panose="02050604050505020204" pitchFamily="18" charset="0"/>
              </a:rPr>
              <a:t>En esta primera aventura deberás superar los diferentes retos hasta llegar al interior de la pirámide de Keops, donde se esconde el papiro de </a:t>
            </a:r>
            <a:r>
              <a:rPr lang="es-ES" sz="2800" b="1" dirty="0" err="1">
                <a:latin typeface="Bookman Old Style" panose="02050604050505020204" pitchFamily="18" charset="0"/>
              </a:rPr>
              <a:t>Ahmnes</a:t>
            </a:r>
            <a:r>
              <a:rPr lang="es-ES" sz="2800" b="1" dirty="0">
                <a:latin typeface="Bookman Old Style" panose="02050604050505020204" pitchFamily="18" charset="0"/>
              </a:rPr>
              <a:t> </a:t>
            </a:r>
          </a:p>
        </p:txBody>
      </p:sp>
    </p:spTree>
    <p:extLst>
      <p:ext uri="{BB962C8B-B14F-4D97-AF65-F5344CB8AC3E}">
        <p14:creationId xmlns:p14="http://schemas.microsoft.com/office/powerpoint/2010/main" val="137699705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type="lt">
                                    <p:tmAbs val="0"/>
                                  </p:iterate>
                                  <p:childTnLst>
                                    <p:set>
                                      <p:cBhvr>
                                        <p:cTn id="9" dur="1" fill="hold">
                                          <p:stCondLst>
                                            <p:cond delay="0"/>
                                          </p:stCondLst>
                                        </p:cTn>
                                        <p:tgtEl>
                                          <p:spTgt spid="2"/>
                                        </p:tgtEl>
                                        <p:attrNameLst>
                                          <p:attrName>style.visibility</p:attrName>
                                        </p:attrNameLst>
                                      </p:cBhvr>
                                      <p:to>
                                        <p:strVal val="visible"/>
                                      </p:to>
                                    </p:set>
                                  </p:childTnLst>
                                </p:cTn>
                              </p:par>
                              <p:par>
                                <p:cTn id="10" presetID="18" presetClass="emph" presetSubtype="0" fill="hold" grpId="2" nodeType="withEffect">
                                  <p:stCondLst>
                                    <p:cond delay="0"/>
                                  </p:stCondLst>
                                  <p:iterate type="lt">
                                    <p:tmPct val="4000"/>
                                  </p:iterate>
                                  <p:childTnLst>
                                    <p:set>
                                      <p:cBhvr override="childStyle">
                                        <p:cTn id="11" dur="3000" fill="hold"/>
                                        <p:tgtEl>
                                          <p:spTgt spid="2"/>
                                        </p:tgtEl>
                                        <p:attrNameLst>
                                          <p:attrName>style.textDecorationUnderline</p:attrName>
                                        </p:attrNameLst>
                                      </p:cBhvr>
                                      <p:to>
                                        <p:strVal val="true"/>
                                      </p:to>
                                    </p:set>
                                  </p:childTnLst>
                                </p:cTn>
                              </p:par>
                            </p:childTnLst>
                          </p:cTn>
                        </p:par>
                        <p:par>
                          <p:cTn id="12" fill="hold">
                            <p:stCondLst>
                              <p:cond delay="17760"/>
                            </p:stCondLst>
                            <p:childTnLst>
                              <p:par>
                                <p:cTn id="13" presetID="10" presetClass="exit" presetSubtype="0" fill="hold" grpId="1" nodeType="afterEffect">
                                  <p:stCondLst>
                                    <p:cond delay="0"/>
                                  </p:stCondLst>
                                  <p:iterate type="lt">
                                    <p:tmPct val="0"/>
                                  </p:iterate>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500"/>
                                  </p:stCondLst>
                                  <p:iterate type="lt">
                                    <p:tmAbs val="0"/>
                                  </p:iterate>
                                  <p:childTnLst>
                                    <p:set>
                                      <p:cBhvr>
                                        <p:cTn id="19" dur="1" fill="hold">
                                          <p:stCondLst>
                                            <p:cond delay="0"/>
                                          </p:stCondLst>
                                        </p:cTn>
                                        <p:tgtEl>
                                          <p:spTgt spid="10">
                                            <p:txEl>
                                              <p:pRg st="0" end="0"/>
                                            </p:txEl>
                                          </p:spTgt>
                                        </p:tgtEl>
                                        <p:attrNameLst>
                                          <p:attrName>style.visibility</p:attrName>
                                        </p:attrNameLst>
                                      </p:cBhvr>
                                      <p:to>
                                        <p:strVal val="visible"/>
                                      </p:to>
                                    </p:set>
                                  </p:childTnLst>
                                </p:cTn>
                              </p:par>
                              <p:par>
                                <p:cTn id="20" presetID="18" presetClass="emph" presetSubtype="0" fill="hold" grpId="1" nodeType="withEffect">
                                  <p:stCondLst>
                                    <p:cond delay="0"/>
                                  </p:stCondLst>
                                  <p:iterate type="lt">
                                    <p:tmPct val="4000"/>
                                  </p:iterate>
                                  <p:childTnLst>
                                    <p:set>
                                      <p:cBhvr override="childStyle">
                                        <p:cTn id="21" dur="2000" fill="hold"/>
                                        <p:tgtEl>
                                          <p:spTgt spid="10">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build="allAtOnce"/>
      <p:bldP spid="2" grpId="0" animBg="1"/>
      <p:bldP spid="2" grpId="1" animBg="1"/>
      <p:bldP spid="2"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17064"/>
            <a:ext cx="8658314" cy="6493736"/>
          </a:xfrm>
          <a:prstGeom prst="rect">
            <a:avLst/>
          </a:prstGeom>
        </p:spPr>
      </p:pic>
      <p:sp>
        <p:nvSpPr>
          <p:cNvPr id="5" name="4 Marcador de texto"/>
          <p:cNvSpPr>
            <a:spLocks noGrp="1"/>
          </p:cNvSpPr>
          <p:nvPr>
            <p:ph type="body" idx="1"/>
          </p:nvPr>
        </p:nvSpPr>
        <p:spPr>
          <a:xfrm>
            <a:off x="3347864" y="620688"/>
            <a:ext cx="3931920" cy="792162"/>
          </a:xfrm>
        </p:spPr>
        <p:txBody>
          <a:bodyPr/>
          <a:lstStyle/>
          <a:p>
            <a:r>
              <a:rPr lang="es-ES" dirty="0" smtClean="0">
                <a:solidFill>
                  <a:srgbClr val="FFC000"/>
                </a:solidFill>
              </a:rPr>
              <a:t>EGIPTO</a:t>
            </a:r>
            <a:endParaRPr lang="es-ES" dirty="0">
              <a:solidFill>
                <a:srgbClr val="FFC000"/>
              </a:solidFill>
            </a:endParaRPr>
          </a:p>
        </p:txBody>
      </p:sp>
      <p:sp>
        <p:nvSpPr>
          <p:cNvPr id="2" name="1 CuadroTexto"/>
          <p:cNvSpPr txBox="1"/>
          <p:nvPr/>
        </p:nvSpPr>
        <p:spPr>
          <a:xfrm>
            <a:off x="1664822" y="4581128"/>
            <a:ext cx="6588108" cy="1384995"/>
          </a:xfrm>
          <a:prstGeom prst="rect">
            <a:avLst/>
          </a:prstGeom>
          <a:blipFill>
            <a:blip r:embed="rId2"/>
            <a:tile tx="0" ty="0" sx="100000" sy="100000" flip="none" algn="tl"/>
          </a:blipFill>
        </p:spPr>
        <p:txBody>
          <a:bodyPr wrap="square" rtlCol="0">
            <a:spAutoFit/>
          </a:bodyPr>
          <a:lstStyle/>
          <a:p>
            <a:pPr algn="ctr"/>
            <a:r>
              <a:rPr lang="es-ES" sz="2800" dirty="0" smtClean="0">
                <a:latin typeface="Bookman Old Style" panose="02050604050505020204" pitchFamily="18" charset="0"/>
              </a:rPr>
              <a:t>Antes de nada debes adquirir los siguientes conocimientos para avanzar en tu aventura</a:t>
            </a:r>
            <a:endParaRPr lang="es-ES" sz="2800" dirty="0">
              <a:latin typeface="Bookman Old Style" panose="02050604050505020204" pitchFamily="18" charset="0"/>
            </a:endParaRPr>
          </a:p>
        </p:txBody>
      </p:sp>
    </p:spTree>
    <p:extLst>
      <p:ext uri="{BB962C8B-B14F-4D97-AF65-F5344CB8AC3E}">
        <p14:creationId xmlns:p14="http://schemas.microsoft.com/office/powerpoint/2010/main" val="972366315"/>
      </p:ext>
    </p:extLst>
  </p:cSld>
  <p:clrMapOvr>
    <a:masterClrMapping/>
  </p:clrMapOvr>
  <mc:AlternateContent xmlns:mc="http://schemas.openxmlformats.org/markup-compatibility/2006" xmlns:p14="http://schemas.microsoft.com/office/powerpoint/2010/main">
    <mc:Choice Requires="p14">
      <p:transition spd="slow" p14:dur="2000" advClick="0" advTm="0">
        <p:fad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3000" fill="hold"/>
                                        <p:tgtEl>
                                          <p:spTgt spid="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6 Título"/>
          <p:cNvSpPr>
            <a:spLocks noGrp="1"/>
          </p:cNvSpPr>
          <p:nvPr>
            <p:ph type="title"/>
          </p:nvPr>
        </p:nvSpPr>
        <p:spPr>
          <a:xfrm>
            <a:off x="467544" y="476672"/>
            <a:ext cx="8183880" cy="1051560"/>
          </a:xfrm>
        </p:spPr>
        <p:txBody>
          <a:bodyPr>
            <a:normAutofit fontScale="90000"/>
          </a:bodyPr>
          <a:lstStyle/>
          <a:p>
            <a:r>
              <a:rPr lang="es-ES" dirty="0" smtClean="0">
                <a:solidFill>
                  <a:srgbClr val="FFC000"/>
                </a:solidFill>
              </a:rPr>
              <a:t>Sistema de numeración egipcio</a:t>
            </a:r>
            <a:endParaRPr lang="es-ES" dirty="0">
              <a:solidFill>
                <a:srgbClr val="FFC000"/>
              </a:solidFill>
            </a:endParaRPr>
          </a:p>
        </p:txBody>
      </p:sp>
      <p:pic>
        <p:nvPicPr>
          <p:cNvPr id="1026" name="Picture 2" descr="http://www.xenciclopedia.com/upload/03-08/numericos_egipcios789.gif"/>
          <p:cNvPicPr>
            <a:picLocks noChangeAspect="1" noChangeArrowheads="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64088" y="1916832"/>
            <a:ext cx="2971800" cy="113347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1 Botón de acción: Hacia delante o Siguiente">
            <a:hlinkClick r:id="" action="ppaction://hlinkshowjump?jump=nextslide" highlightClick="1"/>
          </p:cNvPr>
          <p:cNvSpPr/>
          <p:nvPr/>
        </p:nvSpPr>
        <p:spPr>
          <a:xfrm>
            <a:off x="6516216" y="4365104"/>
            <a:ext cx="1296144" cy="720080"/>
          </a:xfrm>
          <a:prstGeom prst="actionButtonForwardNext">
            <a:avLst/>
          </a:prstGeom>
          <a:gradFill>
            <a:gsLst>
              <a:gs pos="0">
                <a:schemeClr val="bg1">
                  <a:lumMod val="65000"/>
                </a:schemeClr>
              </a:gs>
              <a:gs pos="60000">
                <a:schemeClr val="bg1">
                  <a:lumMod val="65000"/>
                </a:schemeClr>
              </a:gs>
              <a:gs pos="100000">
                <a:schemeClr val="bg1">
                  <a:lumMod val="95000"/>
                </a:schemeClr>
              </a:gs>
            </a:gsLst>
            <a:lin ang="5400000" scaled="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539552" y="1412776"/>
            <a:ext cx="4572000" cy="3970318"/>
          </a:xfrm>
          <a:prstGeom prst="rect">
            <a:avLst/>
          </a:prstGeom>
        </p:spPr>
        <p:txBody>
          <a:bodyPr>
            <a:spAutoFit/>
          </a:bodyPr>
          <a:lstStyle/>
          <a:p>
            <a:pPr algn="ctr"/>
            <a:r>
              <a:rPr lang="es-ES_tradnl" b="1" dirty="0"/>
              <a:t>Reglas</a:t>
            </a:r>
            <a:endParaRPr lang="es-ES" b="1" dirty="0"/>
          </a:p>
          <a:p>
            <a:pPr>
              <a:lnSpc>
                <a:spcPct val="150000"/>
              </a:lnSpc>
            </a:pPr>
            <a:r>
              <a:rPr lang="es-ES_tradnl" sz="1200" dirty="0">
                <a:latin typeface="Bookman Old Style" panose="02050604050505020204" pitchFamily="18" charset="0"/>
              </a:rPr>
              <a:t>Los egipcios utilizaron un sistema aditivo, que acumulaba los símbolos hasta completar el número, no requiriendo ningún orden, aunque existen determinadas posiciones preferidas</a:t>
            </a:r>
            <a:endParaRPr lang="es-ES" sz="1200" dirty="0">
              <a:latin typeface="Bookman Old Style" panose="02050604050505020204" pitchFamily="18" charset="0"/>
            </a:endParaRPr>
          </a:p>
          <a:p>
            <a:pPr marL="171450" indent="-171450">
              <a:lnSpc>
                <a:spcPct val="150000"/>
              </a:lnSpc>
              <a:buFont typeface="Arial" panose="020B0604020202020204" pitchFamily="34" charset="0"/>
              <a:buChar char="•"/>
            </a:pPr>
            <a:r>
              <a:rPr lang="es-ES" sz="1200" dirty="0" smtClean="0">
                <a:latin typeface="Bookman Old Style" panose="02050604050505020204" pitchFamily="18" charset="0"/>
              </a:rPr>
              <a:t>Este </a:t>
            </a:r>
            <a:r>
              <a:rPr lang="es-ES" sz="1200" dirty="0">
                <a:latin typeface="Bookman Old Style" panose="02050604050505020204" pitchFamily="18" charset="0"/>
              </a:rPr>
              <a:t>sistema permite representar mediante un símbolo diferente cada unidad, decena, centena , millar diez millares y un </a:t>
            </a:r>
            <a:r>
              <a:rPr lang="es-ES" sz="1200" dirty="0" smtClean="0">
                <a:latin typeface="Bookman Old Style" panose="02050604050505020204" pitchFamily="18" charset="0"/>
              </a:rPr>
              <a:t>millón. </a:t>
            </a:r>
            <a:endParaRPr lang="es-ES" sz="1200" dirty="0">
              <a:latin typeface="Bookman Old Style" panose="02050604050505020204" pitchFamily="18" charset="0"/>
            </a:endParaRPr>
          </a:p>
          <a:p>
            <a:pPr marL="171450" lvl="0" indent="-171450">
              <a:lnSpc>
                <a:spcPct val="150000"/>
              </a:lnSpc>
              <a:buFont typeface="Arial" panose="020B0604020202020204" pitchFamily="34" charset="0"/>
              <a:buChar char="•"/>
            </a:pPr>
            <a:r>
              <a:rPr lang="es-ES_tradnl" sz="1200" dirty="0" smtClean="0">
                <a:latin typeface="Bookman Old Style" panose="02050604050505020204" pitchFamily="18" charset="0"/>
              </a:rPr>
              <a:t>Se </a:t>
            </a:r>
            <a:r>
              <a:rPr lang="es-ES_tradnl" sz="1200" dirty="0">
                <a:latin typeface="Bookman Old Style" panose="02050604050505020204" pitchFamily="18" charset="0"/>
              </a:rPr>
              <a:t>pueden utilizar tantas grafías como sean necesarias</a:t>
            </a:r>
            <a:r>
              <a:rPr lang="es-ES_tradnl" sz="1200" dirty="0" smtClean="0">
                <a:latin typeface="Bookman Old Style" panose="02050604050505020204" pitchFamily="18" charset="0"/>
              </a:rPr>
              <a:t>.</a:t>
            </a:r>
          </a:p>
          <a:p>
            <a:pPr marL="171450" lvl="0" indent="-171450">
              <a:lnSpc>
                <a:spcPct val="150000"/>
              </a:lnSpc>
              <a:buFont typeface="Arial" panose="020B0604020202020204" pitchFamily="34" charset="0"/>
              <a:buChar char="•"/>
            </a:pPr>
            <a:r>
              <a:rPr lang="es-ES_tradnl" sz="1200" dirty="0" smtClean="0">
                <a:latin typeface="Bookman Old Style" panose="02050604050505020204" pitchFamily="18" charset="0"/>
              </a:rPr>
              <a:t>Es </a:t>
            </a:r>
            <a:r>
              <a:rPr lang="es-ES_tradnl" sz="1200" dirty="0">
                <a:latin typeface="Bookman Old Style" panose="02050604050505020204" pitchFamily="18" charset="0"/>
              </a:rPr>
              <a:t>indiferente el orden con que se escriban</a:t>
            </a:r>
            <a:endParaRPr lang="es-ES" sz="1200" dirty="0">
              <a:latin typeface="Bookman Old Style" panose="02050604050505020204" pitchFamily="18" charset="0"/>
            </a:endParaRPr>
          </a:p>
          <a:p>
            <a:pPr marL="171450" lvl="0" indent="-171450">
              <a:lnSpc>
                <a:spcPct val="150000"/>
              </a:lnSpc>
              <a:buFont typeface="Arial" panose="020B0604020202020204" pitchFamily="34" charset="0"/>
              <a:buChar char="•"/>
            </a:pPr>
            <a:r>
              <a:rPr lang="es-ES_tradnl" sz="1200" dirty="0">
                <a:latin typeface="Bookman Old Style" panose="02050604050505020204" pitchFamily="18" charset="0"/>
              </a:rPr>
              <a:t>A veces el orden se guía por criterios estéticos</a:t>
            </a:r>
            <a:endParaRPr lang="es-ES" sz="1200" dirty="0">
              <a:latin typeface="Bookman Old Style" panose="02050604050505020204" pitchFamily="18" charset="0"/>
            </a:endParaRPr>
          </a:p>
          <a:p>
            <a:pPr marL="171450" lvl="0" indent="-171450">
              <a:lnSpc>
                <a:spcPct val="150000"/>
              </a:lnSpc>
              <a:buFont typeface="Arial" panose="020B0604020202020204" pitchFamily="34" charset="0"/>
              <a:buChar char="•"/>
            </a:pPr>
            <a:r>
              <a:rPr lang="es-ES_tradnl" sz="1200" dirty="0" smtClean="0">
                <a:latin typeface="Bookman Old Style" panose="02050604050505020204" pitchFamily="18" charset="0"/>
              </a:rPr>
              <a:t>Cuando realices algún ejercicio debes tener en cuenta que puedes remplazar unos por otros </a:t>
            </a:r>
          </a:p>
          <a:p>
            <a:pPr lvl="0">
              <a:lnSpc>
                <a:spcPct val="150000"/>
              </a:lnSpc>
            </a:pPr>
            <a:r>
              <a:rPr lang="es-ES_tradnl" sz="1200" dirty="0" smtClean="0">
                <a:latin typeface="Bookman Old Style" panose="02050604050505020204" pitchFamily="18" charset="0"/>
              </a:rPr>
              <a:t> ││││││││││ = ∩</a:t>
            </a:r>
            <a:endParaRPr lang="es-ES" sz="1200" dirty="0">
              <a:latin typeface="Bookman Old Style" panose="02050604050505020204" pitchFamily="18" charset="0"/>
            </a:endParaRPr>
          </a:p>
        </p:txBody>
      </p:sp>
    </p:spTree>
    <p:extLst>
      <p:ext uri="{BB962C8B-B14F-4D97-AF65-F5344CB8AC3E}">
        <p14:creationId xmlns:p14="http://schemas.microsoft.com/office/powerpoint/2010/main" val="6456256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1" name="10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69" y="179782"/>
            <a:ext cx="8556759" cy="6417569"/>
          </a:xfrm>
          <a:prstGeom prst="rect">
            <a:avLst/>
          </a:prstGeom>
          <a:ln>
            <a:solidFill>
              <a:schemeClr val="accent2"/>
            </a:solidFill>
          </a:ln>
          <a:effectLst>
            <a:softEdge rad="112500"/>
          </a:effectLst>
        </p:spPr>
      </p:pic>
      <p:sp>
        <p:nvSpPr>
          <p:cNvPr id="2" name="1 Título"/>
          <p:cNvSpPr>
            <a:spLocks noGrp="1"/>
          </p:cNvSpPr>
          <p:nvPr>
            <p:ph type="title"/>
          </p:nvPr>
        </p:nvSpPr>
        <p:spPr>
          <a:xfrm>
            <a:off x="395536" y="476672"/>
            <a:ext cx="8183880" cy="1051560"/>
          </a:xfrm>
        </p:spPr>
        <p:txBody>
          <a:bodyPr>
            <a:normAutofit fontScale="90000"/>
          </a:bodyPr>
          <a:lstStyle/>
          <a:p>
            <a:r>
              <a:rPr lang="es-ES" dirty="0" smtClean="0">
                <a:solidFill>
                  <a:srgbClr val="FFC000"/>
                </a:solidFill>
              </a:rPr>
              <a:t>MUNDO 1 EGIPTO</a:t>
            </a:r>
            <a:br>
              <a:rPr lang="es-ES" dirty="0" smtClean="0">
                <a:solidFill>
                  <a:srgbClr val="FFC000"/>
                </a:solidFill>
              </a:rPr>
            </a:br>
            <a:r>
              <a:rPr lang="es-ES" dirty="0" smtClean="0">
                <a:solidFill>
                  <a:srgbClr val="FFC000"/>
                </a:solidFill>
              </a:rPr>
              <a:t>RETO 1</a:t>
            </a:r>
            <a:endParaRPr lang="es-ES" dirty="0">
              <a:solidFill>
                <a:srgbClr val="FFC000"/>
              </a:solidFill>
            </a:endParaRPr>
          </a:p>
        </p:txBody>
      </p:sp>
      <p:sp useBgFill="1">
        <p:nvSpPr>
          <p:cNvPr id="4" name="3 Botón de acción: Hacia delante o Siguiente">
            <a:hlinkClick r:id="rId4" action="ppaction://hlinksldjump" highlightClick="1"/>
          </p:cNvPr>
          <p:cNvSpPr/>
          <p:nvPr/>
        </p:nvSpPr>
        <p:spPr>
          <a:xfrm>
            <a:off x="1331640" y="5406229"/>
            <a:ext cx="648072" cy="360040"/>
          </a:xfrm>
          <a:prstGeom prst="actionButtonForwardNex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5" name="4 Botón de acción: Hacia delante o Siguiente">
            <a:hlinkClick r:id="" action="ppaction://hlinkshowjump?jump=nextslide" highlightClick="1"/>
          </p:cNvPr>
          <p:cNvSpPr/>
          <p:nvPr/>
        </p:nvSpPr>
        <p:spPr>
          <a:xfrm>
            <a:off x="4819568" y="5406229"/>
            <a:ext cx="648072" cy="360040"/>
          </a:xfrm>
          <a:prstGeom prst="actionButtonForwardNex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6" name="5 Botón de acción: Hacia delante o Siguiente">
            <a:hlinkClick r:id="" action="ppaction://hlinkshowjump?jump=nextslide" highlightClick="1"/>
          </p:cNvPr>
          <p:cNvSpPr/>
          <p:nvPr/>
        </p:nvSpPr>
        <p:spPr>
          <a:xfrm>
            <a:off x="3130068" y="5406229"/>
            <a:ext cx="648072" cy="360040"/>
          </a:xfrm>
          <a:prstGeom prst="actionButtonForwardNex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7" name="6 Botón de acción: Hacia delante o Siguiente">
            <a:hlinkClick r:id="" action="ppaction://hlinkshowjump?jump=nextslide" highlightClick="1"/>
          </p:cNvPr>
          <p:cNvSpPr/>
          <p:nvPr/>
        </p:nvSpPr>
        <p:spPr>
          <a:xfrm>
            <a:off x="6768244" y="5406229"/>
            <a:ext cx="648072" cy="360040"/>
          </a:xfrm>
          <a:prstGeom prst="actionButtonForwardNex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44994" y="2124167"/>
            <a:ext cx="2976629" cy="2326560"/>
          </a:xfrm>
          <a:prstGeom prst="roundRect">
            <a:avLst>
              <a:gd name="adj" fmla="val 8594"/>
            </a:avLst>
          </a:prstGeom>
          <a:noFill/>
          <a:ln>
            <a:noFill/>
          </a:ln>
          <a:effectLst>
            <a:reflection blurRad="12700" stA="38000" endPos="28000" dist="5000" dir="5400000" sy="-100000" algn="bl" rotWithShape="0"/>
          </a:effectLst>
          <a:extLst/>
        </p:spPr>
      </p:pic>
      <p:sp>
        <p:nvSpPr>
          <p:cNvPr id="8" name="7 CuadroTexto"/>
          <p:cNvSpPr txBox="1"/>
          <p:nvPr/>
        </p:nvSpPr>
        <p:spPr>
          <a:xfrm>
            <a:off x="5721233" y="2436484"/>
            <a:ext cx="2094021" cy="369332"/>
          </a:xfrm>
          <a:prstGeom prst="rect">
            <a:avLst/>
          </a:prstGeom>
          <a:noFill/>
        </p:spPr>
        <p:txBody>
          <a:bodyPr wrap="square" rtlCol="0">
            <a:spAutoFit/>
          </a:bodyPr>
          <a:lstStyle/>
          <a:p>
            <a:pPr algn="ctr"/>
            <a:r>
              <a:rPr lang="es-ES" dirty="0" smtClean="0"/>
              <a:t>A Keops</a:t>
            </a:r>
          </a:p>
        </p:txBody>
      </p:sp>
      <p:sp>
        <p:nvSpPr>
          <p:cNvPr id="9" name="8 CuadroTexto"/>
          <p:cNvSpPr txBox="1"/>
          <p:nvPr/>
        </p:nvSpPr>
        <p:spPr>
          <a:xfrm>
            <a:off x="971600" y="4581710"/>
            <a:ext cx="7350023" cy="369332"/>
          </a:xfrm>
          <a:prstGeom prst="rect">
            <a:avLst/>
          </a:prstGeom>
          <a:noFill/>
        </p:spPr>
        <p:txBody>
          <a:bodyPr wrap="square" rtlCol="0">
            <a:spAutoFit/>
          </a:bodyPr>
          <a:lstStyle/>
          <a:p>
            <a:r>
              <a:rPr lang="es-ES" dirty="0" smtClean="0"/>
              <a:t>   </a:t>
            </a:r>
            <a:r>
              <a:rPr lang="es-ES" dirty="0" smtClean="0">
                <a:solidFill>
                  <a:schemeClr val="tx1">
                    <a:lumMod val="95000"/>
                    <a:lumOff val="5000"/>
                  </a:schemeClr>
                </a:solidFill>
              </a:rPr>
              <a:t>123                102                232                   321</a:t>
            </a:r>
            <a:endParaRPr lang="es-ES" dirty="0">
              <a:solidFill>
                <a:schemeClr val="tx1">
                  <a:lumMod val="95000"/>
                  <a:lumOff val="5000"/>
                </a:schemeClr>
              </a:solidFi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7531" y="2801307"/>
            <a:ext cx="1291553" cy="324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2227091" y="1477836"/>
            <a:ext cx="3960440" cy="646331"/>
          </a:xfrm>
          <a:prstGeom prst="rect">
            <a:avLst/>
          </a:prstGeom>
          <a:blipFill>
            <a:blip r:embed="rId2"/>
            <a:tile tx="0" ty="0" sx="100000" sy="100000" flip="none" algn="tl"/>
          </a:blipFill>
          <a:scene3d>
            <a:camera prst="orthographicFront"/>
            <a:lightRig rig="threePt" dir="t"/>
          </a:scene3d>
          <a:sp3d>
            <a:bevelT/>
          </a:sp3d>
        </p:spPr>
        <p:txBody>
          <a:bodyPr wrap="square" rtlCol="0">
            <a:spAutoFit/>
          </a:bodyPr>
          <a:lstStyle/>
          <a:p>
            <a:r>
              <a:rPr lang="es-ES" dirty="0" smtClean="0"/>
              <a:t>¿Cuántos kilómetros faltan para llegar </a:t>
            </a:r>
            <a:r>
              <a:rPr lang="es-ES" dirty="0" smtClean="0">
                <a:latin typeface="Bookman Old Style" panose="02050604050505020204" pitchFamily="18" charset="0"/>
              </a:rPr>
              <a:t>a</a:t>
            </a:r>
            <a:r>
              <a:rPr lang="es-ES" dirty="0" smtClean="0"/>
              <a:t> la gran pirámide? </a:t>
            </a:r>
            <a:endParaRPr lang="es-ES" dirty="0"/>
          </a:p>
        </p:txBody>
      </p:sp>
      <p:pic>
        <p:nvPicPr>
          <p:cNvPr id="13" name="12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158" y="3888454"/>
            <a:ext cx="876300" cy="746760"/>
          </a:xfrm>
          <a:prstGeom prst="rect">
            <a:avLst/>
          </a:prstGeom>
        </p:spPr>
      </p:pic>
      <p:pic>
        <p:nvPicPr>
          <p:cNvPr id="14" name="13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43" y="2124167"/>
            <a:ext cx="3990765" cy="2993074"/>
          </a:xfrm>
          <a:prstGeom prst="rect">
            <a:avLst/>
          </a:prstGeom>
        </p:spPr>
      </p:pic>
    </p:spTree>
    <p:extLst>
      <p:ext uri="{BB962C8B-B14F-4D97-AF65-F5344CB8AC3E}">
        <p14:creationId xmlns:p14="http://schemas.microsoft.com/office/powerpoint/2010/main" val="420905469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pic>
        <p:nvPicPr>
          <p:cNvPr id="6"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2360" y="5100953"/>
            <a:ext cx="609600" cy="609600"/>
          </a:xfrm>
          <a:prstGeom prst="rect">
            <a:avLst/>
          </a:prstGeom>
        </p:spPr>
      </p:pic>
      <p:sp>
        <p:nvSpPr>
          <p:cNvPr id="7" name="6 Rectángulo"/>
          <p:cNvSpPr/>
          <p:nvPr/>
        </p:nvSpPr>
        <p:spPr>
          <a:xfrm>
            <a:off x="1601564" y="569318"/>
            <a:ext cx="4618572"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Aegyptus" panose="020405020508060A0203" pitchFamily="18" charset="0"/>
                <a:ea typeface="Aegyptus" panose="020405020508060A0203" pitchFamily="18" charset="0"/>
              </a:rPr>
              <a:t>¡¡HAS FALLADO!!</a:t>
            </a:r>
            <a:endParaRPr lang="es-E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Aegyptus" panose="020405020508060A0203" pitchFamily="18" charset="0"/>
              <a:ea typeface="Aegyptus" panose="020405020508060A0203" pitchFamily="18" charset="0"/>
            </a:endParaRPr>
          </a:p>
        </p:txBody>
      </p:sp>
      <p:pic>
        <p:nvPicPr>
          <p:cNvPr id="5" name="caid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91680" y="1492648"/>
            <a:ext cx="4988768" cy="4081720"/>
          </a:xfrm>
          <a:prstGeom prst="rect">
            <a:avLst/>
          </a:prstGeom>
        </p:spPr>
      </p:pic>
    </p:spTree>
    <p:extLst>
      <p:ext uri="{BB962C8B-B14F-4D97-AF65-F5344CB8AC3E}">
        <p14:creationId xmlns:p14="http://schemas.microsoft.com/office/powerpoint/2010/main" val="156117187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9" fill="hold"/>
                                        <p:tgtEl>
                                          <p:spTgt spid="5"/>
                                        </p:tgtEl>
                                      </p:cBhvr>
                                    </p:cmd>
                                  </p:childTnLst>
                                </p:cTn>
                              </p:par>
                              <p:par>
                                <p:cTn id="7" presetID="1" presetClass="mediacall" presetSubtype="0" fill="hold" nodeType="withEffect">
                                  <p:stCondLst>
                                    <p:cond delay="0"/>
                                  </p:stCondLst>
                                  <p:childTnLst>
                                    <p:cmd type="call" cmd="playFrom(0.0)">
                                      <p:cBhvr>
                                        <p:cTn id="8" dur="12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6"/>
                </p:tgtEl>
              </p:cMediaNode>
            </p:audio>
            <p:video>
              <p:cMediaNode vol="80000">
                <p:cTn id="10" repeatCount="indefinite" fill="remove"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28067" y="-204888"/>
            <a:ext cx="10544100" cy="7378304"/>
          </a:xfrm>
          <a:prstGeom prst="rect">
            <a:avLst/>
          </a:prstGeom>
        </p:spPr>
      </p:pic>
      <p:sp>
        <p:nvSpPr>
          <p:cNvPr id="5" name="4 Botón de acción: Personalizar">
            <a:hlinkClick r:id="rId4" action="ppaction://hlinksldjump" highlightClick="1"/>
          </p:cNvPr>
          <p:cNvSpPr/>
          <p:nvPr/>
        </p:nvSpPr>
        <p:spPr>
          <a:xfrm>
            <a:off x="-122436" y="692696"/>
            <a:ext cx="1080120" cy="600080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        </a:t>
            </a:r>
          </a:p>
          <a:p>
            <a:pPr algn="ctr"/>
            <a:r>
              <a:rPr lang="es-ES" dirty="0"/>
              <a:t> </a:t>
            </a:r>
            <a:r>
              <a:rPr lang="es-ES" dirty="0" smtClean="0"/>
              <a:t>       SALIR </a:t>
            </a:r>
            <a:endParaRPr lang="es-ES" dirty="0"/>
          </a:p>
        </p:txBody>
      </p:sp>
      <p:pic>
        <p:nvPicPr>
          <p:cNvPr id="8" name="7 Imagen">
            <a:hlinkClick r:id="rId5" action="ppaction://hlinksldjump">
              <a:snd r:embed="rId6" name="type.wav"/>
            </a:hlinkClick>
            <a:hlinkHover r:id="rId5" action="ppaction://hlinksldjump">
              <a:snd r:embed="rId6" name="type.wav"/>
            </a:hlinkHover>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3680" y="5768519"/>
            <a:ext cx="871584" cy="1089481"/>
          </a:xfrm>
          <a:prstGeom prst="rect">
            <a:avLst/>
          </a:prstGeom>
        </p:spPr>
      </p:pic>
      <p:sp>
        <p:nvSpPr>
          <p:cNvPr id="7" name="6 Botón de acción: Personalizar">
            <a:hlinkClick r:id="rId8" action="ppaction://hlinksldjump" highlightClick="1"/>
          </p:cNvPr>
          <p:cNvSpPr/>
          <p:nvPr/>
        </p:nvSpPr>
        <p:spPr>
          <a:xfrm>
            <a:off x="1259632" y="4102551"/>
            <a:ext cx="648072" cy="64807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6164" y="3590693"/>
            <a:ext cx="2016224" cy="167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8 Imagen"/>
          <p:cNvPicPr>
            <a:picLocks noChangeAspect="1"/>
          </p:cNvPicPr>
          <p:nvPr/>
        </p:nvPicPr>
        <p:blipFill>
          <a:blip r:embed="rId10">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487799" y="2348880"/>
            <a:ext cx="1656184" cy="5331748"/>
          </a:xfrm>
          <a:prstGeom prst="rect">
            <a:avLst/>
          </a:prstGeom>
        </p:spPr>
      </p:pic>
      <p:sp>
        <p:nvSpPr>
          <p:cNvPr id="10" name="9 Botón de acción: Personalizar">
            <a:hlinkClick r:id="rId11" action="ppaction://hlinksldjump" highlightClick="1">
              <a:snd r:embed="rId12" name="breeze.wav"/>
            </a:hlinkClick>
          </p:cNvPr>
          <p:cNvSpPr/>
          <p:nvPr/>
        </p:nvSpPr>
        <p:spPr>
          <a:xfrm>
            <a:off x="2051720" y="2361080"/>
            <a:ext cx="1656184" cy="184731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10 Imag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8892" y="2790338"/>
            <a:ext cx="558387" cy="800355"/>
          </a:xfrm>
          <a:prstGeom prst="rect">
            <a:avLst/>
          </a:prstGeom>
        </p:spPr>
      </p:pic>
      <p:pic>
        <p:nvPicPr>
          <p:cNvPr id="12" name="11 Image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33953" y="3284737"/>
            <a:ext cx="2900645" cy="2719885"/>
          </a:xfrm>
          <a:prstGeom prst="rect">
            <a:avLst/>
          </a:prstGeom>
        </p:spPr>
      </p:pic>
    </p:spTree>
    <p:extLst>
      <p:ext uri="{BB962C8B-B14F-4D97-AF65-F5344CB8AC3E}">
        <p14:creationId xmlns:p14="http://schemas.microsoft.com/office/powerpoint/2010/main" val="404982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332" y="460746"/>
            <a:ext cx="8591455" cy="6264696"/>
          </a:xfrm>
          <a:prstGeom prst="rect">
            <a:avLst/>
          </a:prstGeom>
        </p:spPr>
      </p:pic>
      <p:sp>
        <p:nvSpPr>
          <p:cNvPr id="2" name="1 Título"/>
          <p:cNvSpPr>
            <a:spLocks noGrp="1"/>
          </p:cNvSpPr>
          <p:nvPr>
            <p:ph type="title"/>
          </p:nvPr>
        </p:nvSpPr>
        <p:spPr>
          <a:xfrm>
            <a:off x="1619478" y="1340768"/>
            <a:ext cx="2999583" cy="576064"/>
          </a:xfrm>
        </p:spPr>
        <p:txBody>
          <a:bodyPr>
            <a:normAutofit fontScale="90000"/>
          </a:bodyPr>
          <a:lstStyle/>
          <a:p>
            <a:pPr algn="ctr"/>
            <a:r>
              <a:rPr lang="es-ES" sz="2400" dirty="0" smtClean="0">
                <a:solidFill>
                  <a:schemeClr val="bg2">
                    <a:lumMod val="50000"/>
                  </a:schemeClr>
                </a:solidFill>
              </a:rPr>
              <a:t>LIBRO DE CONSULTAS</a:t>
            </a:r>
            <a:endParaRPr lang="es-ES" sz="2400" dirty="0">
              <a:solidFill>
                <a:schemeClr val="bg2">
                  <a:lumMod val="50000"/>
                </a:schemeClr>
              </a:solidFill>
            </a:endParaRPr>
          </a:p>
        </p:txBody>
      </p:sp>
      <p:sp>
        <p:nvSpPr>
          <p:cNvPr id="3" name="2 Marcador de contenido"/>
          <p:cNvSpPr>
            <a:spLocks noGrp="1"/>
          </p:cNvSpPr>
          <p:nvPr>
            <p:ph idx="1"/>
          </p:nvPr>
        </p:nvSpPr>
        <p:spPr>
          <a:xfrm>
            <a:off x="352468" y="343388"/>
            <a:ext cx="1830167" cy="984404"/>
          </a:xfrm>
        </p:spPr>
        <p:txBody>
          <a:bodyPr/>
          <a:lstStyle/>
          <a:p>
            <a:pPr marL="0" indent="0">
              <a:buNone/>
            </a:pPr>
            <a:r>
              <a:rPr lang="es-ES" dirty="0" smtClean="0"/>
              <a:t>EGIPTO</a:t>
            </a:r>
            <a:endParaRPr lang="es-ES" dirty="0"/>
          </a:p>
        </p:txBody>
      </p:sp>
      <p:sp useBgFill="1">
        <p:nvSpPr>
          <p:cNvPr id="4" name="3 Botón de acción: Hacia delante o Siguiente">
            <a:hlinkClick r:id="rId5" action="ppaction://hlinksldjump" highlightClick="1"/>
          </p:cNvPr>
          <p:cNvSpPr/>
          <p:nvPr/>
        </p:nvSpPr>
        <p:spPr>
          <a:xfrm>
            <a:off x="6189615" y="5085184"/>
            <a:ext cx="792088" cy="576064"/>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2" descr="http://www.xenciclopedia.com/upload/03-08/numericos_egipcios789.gif"/>
          <p:cNvPicPr>
            <a:picLocks noChangeAspect="1" noChangeArrowheads="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59632" y="4581128"/>
            <a:ext cx="2971800" cy="1133476"/>
          </a:xfrm>
          <a:prstGeom prst="rect">
            <a:avLst/>
          </a:prstGeom>
          <a:scene3d>
            <a:camera prst="orthographicFront"/>
            <a:lightRig rig="threePt" dir="t"/>
          </a:scene3d>
          <a:sp3d>
            <a:bevelT/>
          </a:sp3d>
          <a:extLst/>
        </p:spPr>
      </p:pic>
      <p:sp>
        <p:nvSpPr>
          <p:cNvPr id="8" name="7 Rectángulo"/>
          <p:cNvSpPr/>
          <p:nvPr/>
        </p:nvSpPr>
        <p:spPr>
          <a:xfrm>
            <a:off x="4641443" y="959273"/>
            <a:ext cx="3888432" cy="3877985"/>
          </a:xfrm>
          <a:prstGeom prst="rect">
            <a:avLst/>
          </a:prstGeom>
        </p:spPr>
        <p:txBody>
          <a:bodyPr wrap="square">
            <a:spAutoFit/>
          </a:bodyPr>
          <a:lstStyle/>
          <a:p>
            <a:pPr algn="ctr"/>
            <a:r>
              <a:rPr lang="es-ES_tradnl" sz="1200" b="1" dirty="0"/>
              <a:t>Reglas</a:t>
            </a:r>
            <a:endParaRPr lang="es-ES" sz="1200" b="1" dirty="0"/>
          </a:p>
          <a:p>
            <a:pPr lvl="0">
              <a:lnSpc>
                <a:spcPct val="150000"/>
              </a:lnSpc>
            </a:pPr>
            <a:endParaRPr lang="es-ES_tradnl" sz="1200" dirty="0">
              <a:latin typeface="Bookman Old Style" panose="02050604050505020204" pitchFamily="18" charset="0"/>
            </a:endParaRPr>
          </a:p>
          <a:p>
            <a:pPr marL="171450" indent="-171450">
              <a:lnSpc>
                <a:spcPct val="150000"/>
              </a:lnSpc>
              <a:buFont typeface="Arial" panose="020B0604020202020204" pitchFamily="34" charset="0"/>
              <a:buChar char="•"/>
            </a:pPr>
            <a:r>
              <a:rPr lang="es-ES" sz="1200" dirty="0">
                <a:latin typeface="Bookman Old Style" panose="02050604050505020204" pitchFamily="18" charset="0"/>
              </a:rPr>
              <a:t>Este sistema permite representar mediante un símbolo diferente cada unidad, decena, centena , millar diez millares y un millón. </a:t>
            </a: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Se pueden utilizar tantas grafías como sean necesarias.</a:t>
            </a: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Es indiferente el orden con que se escriban</a:t>
            </a:r>
            <a:endParaRPr lang="es-ES" sz="1200" dirty="0">
              <a:latin typeface="Bookman Old Style" panose="02050604050505020204" pitchFamily="18" charset="0"/>
            </a:endParaRP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A veces el orden se guía por criterios estéticos</a:t>
            </a:r>
            <a:endParaRPr lang="es-ES" sz="1200" dirty="0">
              <a:latin typeface="Bookman Old Style" panose="02050604050505020204" pitchFamily="18" charset="0"/>
            </a:endParaRP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Cuando realices algún ejercicio debes tener en cuenta que puedes remplazar unos por otros </a:t>
            </a: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 ││││││││││ = ∩</a:t>
            </a:r>
            <a:endParaRPr lang="es-ES" sz="1200" dirty="0">
              <a:latin typeface="Bookman Old Style" panose="02050604050505020204" pitchFamily="18" charset="0"/>
            </a:endParaRPr>
          </a:p>
        </p:txBody>
      </p:sp>
      <p:sp>
        <p:nvSpPr>
          <p:cNvPr id="9" name="8 Rectángulo"/>
          <p:cNvSpPr/>
          <p:nvPr/>
        </p:nvSpPr>
        <p:spPr>
          <a:xfrm>
            <a:off x="1403648" y="2021102"/>
            <a:ext cx="2952328" cy="1754326"/>
          </a:xfrm>
          <a:prstGeom prst="rect">
            <a:avLst/>
          </a:prstGeom>
        </p:spPr>
        <p:txBody>
          <a:bodyPr wrap="square">
            <a:spAutoFit/>
          </a:bodyPr>
          <a:lstStyle/>
          <a:p>
            <a:pPr>
              <a:lnSpc>
                <a:spcPct val="150000"/>
              </a:lnSpc>
            </a:pPr>
            <a:r>
              <a:rPr lang="es-ES_tradnl" sz="1200" dirty="0">
                <a:latin typeface="Bookman Old Style" panose="02050604050505020204" pitchFamily="18" charset="0"/>
              </a:rPr>
              <a:t>Los egipcios utilizaron un sistema aditivo, que acumulaba los símbolos hasta completar el número, no requiriendo ningún orden, aunque existen determinadas posiciones preferidas</a:t>
            </a:r>
            <a:endParaRPr lang="es-ES" sz="1200" dirty="0">
              <a:latin typeface="Bookman Old Style" panose="02050604050505020204" pitchFamily="18" charset="0"/>
            </a:endParaRPr>
          </a:p>
        </p:txBody>
      </p:sp>
    </p:spTree>
    <p:extLst>
      <p:ext uri="{BB962C8B-B14F-4D97-AF65-F5344CB8AC3E}">
        <p14:creationId xmlns:p14="http://schemas.microsoft.com/office/powerpoint/2010/main" val="2518054333"/>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183880" cy="1051560"/>
          </a:xfrm>
        </p:spPr>
        <p:txBody>
          <a:bodyPr>
            <a:normAutofit fontScale="90000"/>
          </a:bodyPr>
          <a:lstStyle/>
          <a:p>
            <a:r>
              <a:rPr lang="es-ES" dirty="0">
                <a:solidFill>
                  <a:srgbClr val="FFC000"/>
                </a:solidFill>
              </a:rPr>
              <a:t>MUNDO 1 EGIPTO </a:t>
            </a:r>
            <a:r>
              <a:rPr lang="es-ES" dirty="0" smtClean="0">
                <a:solidFill>
                  <a:srgbClr val="FFC000"/>
                </a:solidFill>
              </a:rPr>
              <a:t/>
            </a:r>
            <a:br>
              <a:rPr lang="es-ES" dirty="0" smtClean="0">
                <a:solidFill>
                  <a:srgbClr val="FFC000"/>
                </a:solidFill>
              </a:rPr>
            </a:br>
            <a:r>
              <a:rPr lang="es-ES" dirty="0" smtClean="0">
                <a:solidFill>
                  <a:srgbClr val="FFC000"/>
                </a:solidFill>
              </a:rPr>
              <a:t>RETO 2 </a:t>
            </a:r>
            <a:endParaRPr lang="es-ES" dirty="0">
              <a:solidFill>
                <a:srgbClr val="FFC000"/>
              </a:solidFill>
            </a:endParaRPr>
          </a:p>
        </p:txBody>
      </p:sp>
      <p:pic>
        <p:nvPicPr>
          <p:cNvPr id="8" name="7 Marcador de contenido"/>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96670" y="1355741"/>
            <a:ext cx="4188813" cy="3081371"/>
          </a:xfrm>
          <a:prstGeom prst="rect">
            <a:avLst/>
          </a:prstGeom>
          <a:ln>
            <a:noFill/>
          </a:ln>
          <a:effectLst>
            <a:softEdge rad="112500"/>
          </a:effectLst>
        </p:spPr>
      </p:pic>
      <p:sp>
        <p:nvSpPr>
          <p:cNvPr id="4" name="3 Botón de acción: Hacia delante o Siguiente">
            <a:hlinkClick r:id="rId5" action="ppaction://hlinksldjump" highlightClick="1"/>
          </p:cNvPr>
          <p:cNvSpPr/>
          <p:nvPr/>
        </p:nvSpPr>
        <p:spPr>
          <a:xfrm>
            <a:off x="974660" y="5391686"/>
            <a:ext cx="648072" cy="360040"/>
          </a:xfrm>
          <a:prstGeom prst="actionButtonForwardNext">
            <a:avLst/>
          </a:prstGeom>
          <a:blipFill>
            <a:blip r:embed="rId6">
              <a:duotone>
                <a:schemeClr val="bg2">
                  <a:shade val="45000"/>
                  <a:satMod val="135000"/>
                </a:schemeClr>
                <a:prstClr val="white"/>
              </a:duotone>
            </a:blip>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Botón de acción: Hacia delante o Siguiente">
            <a:hlinkClick r:id="rId7" action="ppaction://hlinksldjump" highlightClick="1"/>
          </p:cNvPr>
          <p:cNvSpPr/>
          <p:nvPr/>
        </p:nvSpPr>
        <p:spPr>
          <a:xfrm>
            <a:off x="4067944" y="5391686"/>
            <a:ext cx="648072" cy="360040"/>
          </a:xfrm>
          <a:prstGeom prst="actionButtonForwardNext">
            <a:avLst/>
          </a:prstGeom>
          <a:blipFill>
            <a:blip r:embed="rId6">
              <a:duotone>
                <a:schemeClr val="bg2">
                  <a:shade val="45000"/>
                  <a:satMod val="135000"/>
                </a:schemeClr>
                <a:prstClr val="white"/>
              </a:duotone>
            </a:blip>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Botón de acción: Hacia delante o Siguiente">
            <a:hlinkClick r:id="rId7" action="ppaction://hlinksldjump" highlightClick="1"/>
          </p:cNvPr>
          <p:cNvSpPr/>
          <p:nvPr/>
        </p:nvSpPr>
        <p:spPr>
          <a:xfrm>
            <a:off x="2411760" y="5391686"/>
            <a:ext cx="648072" cy="360040"/>
          </a:xfrm>
          <a:prstGeom prst="actionButtonForwardNext">
            <a:avLst/>
          </a:prstGeom>
          <a:blipFill>
            <a:blip r:embed="rId6">
              <a:duotone>
                <a:schemeClr val="bg2">
                  <a:shade val="45000"/>
                  <a:satMod val="135000"/>
                </a:schemeClr>
                <a:prstClr val="white"/>
              </a:duotone>
            </a:blip>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Botón de acción: Hacia delante o Siguiente">
            <a:hlinkClick r:id="rId7" action="ppaction://hlinksldjump" highlightClick="1"/>
          </p:cNvPr>
          <p:cNvSpPr/>
          <p:nvPr/>
        </p:nvSpPr>
        <p:spPr>
          <a:xfrm>
            <a:off x="5528249" y="5422304"/>
            <a:ext cx="648072" cy="360040"/>
          </a:xfrm>
          <a:prstGeom prst="actionButtonForwardNext">
            <a:avLst/>
          </a:prstGeom>
          <a:blipFill>
            <a:blip r:embed="rId6">
              <a:duotone>
                <a:schemeClr val="bg2">
                  <a:shade val="45000"/>
                  <a:satMod val="135000"/>
                </a:schemeClr>
                <a:prstClr val="white"/>
              </a:duotone>
            </a:blip>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4716016" y="870898"/>
            <a:ext cx="3384376" cy="3831818"/>
          </a:xfrm>
          <a:prstGeom prst="rect">
            <a:avLst/>
          </a:prstGeom>
          <a:blipFill>
            <a:blip r:embed="rId2"/>
            <a:tile tx="0" ty="0" sx="100000" sy="100000" flip="none" algn="tl"/>
          </a:blipFill>
        </p:spPr>
        <p:txBody>
          <a:bodyPr wrap="square" rtlCol="0">
            <a:spAutoFit/>
          </a:bodyPr>
          <a:lstStyle/>
          <a:p>
            <a:pPr>
              <a:lnSpc>
                <a:spcPct val="150000"/>
              </a:lnSpc>
            </a:pPr>
            <a:r>
              <a:rPr lang="es-ES" dirty="0" smtClean="0">
                <a:latin typeface="Bookman Old Style" panose="02050604050505020204" pitchFamily="18" charset="0"/>
              </a:rPr>
              <a:t>El camino por el desierto se hace en caravana formada por                                        camellos y                                      dromedarios  ,  si los </a:t>
            </a:r>
            <a:r>
              <a:rPr lang="es-ES" dirty="0">
                <a:latin typeface="Bookman Old Style" panose="02050604050505020204" pitchFamily="18" charset="0"/>
              </a:rPr>
              <a:t> </a:t>
            </a:r>
            <a:r>
              <a:rPr lang="es-ES" dirty="0" smtClean="0">
                <a:latin typeface="Bookman Old Style" panose="02050604050505020204" pitchFamily="18" charset="0"/>
              </a:rPr>
              <a:t>            hombres van cada uno en un animal y los demás llevan la carga. ¿ Cuántos animales portean la carga? </a:t>
            </a:r>
            <a:endParaRPr lang="es-ES" dirty="0">
              <a:latin typeface="Bookman Old Style" panose="02050604050505020204" pitchFamily="18" charset="0"/>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5748" y="2620870"/>
            <a:ext cx="580775" cy="331871"/>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8885" y="1781200"/>
            <a:ext cx="2409825" cy="3048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2148" y="2259265"/>
            <a:ext cx="1876425" cy="29527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974660" y="4797152"/>
            <a:ext cx="5107488" cy="369332"/>
          </a:xfrm>
          <a:prstGeom prst="rect">
            <a:avLst/>
          </a:prstGeom>
          <a:noFill/>
        </p:spPr>
        <p:txBody>
          <a:bodyPr wrap="none" rtlCol="0">
            <a:spAutoFit/>
          </a:bodyPr>
          <a:lstStyle/>
          <a:p>
            <a:r>
              <a:rPr lang="es-ES" dirty="0" smtClean="0"/>
              <a:t> 7                  3                 9                 2</a:t>
            </a:r>
            <a:endParaRPr lang="es-ES" dirty="0"/>
          </a:p>
        </p:txBody>
      </p:sp>
      <p:pic>
        <p:nvPicPr>
          <p:cNvPr id="14" name="13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0146" y="2589440"/>
            <a:ext cx="1394173" cy="1761060"/>
          </a:xfrm>
          <a:prstGeom prst="rect">
            <a:avLst/>
          </a:prstGeom>
        </p:spPr>
      </p:pic>
    </p:spTree>
    <p:extLst>
      <p:ext uri="{BB962C8B-B14F-4D97-AF65-F5344CB8AC3E}">
        <p14:creationId xmlns:p14="http://schemas.microsoft.com/office/powerpoint/2010/main" val="194697672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pic>
        <p:nvPicPr>
          <p:cNvPr id="6"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2360" y="5100953"/>
            <a:ext cx="609600" cy="609600"/>
          </a:xfrm>
          <a:prstGeom prst="rect">
            <a:avLst/>
          </a:prstGeom>
        </p:spPr>
      </p:pic>
      <p:sp>
        <p:nvSpPr>
          <p:cNvPr id="7" name="6 Rectángulo"/>
          <p:cNvSpPr/>
          <p:nvPr/>
        </p:nvSpPr>
        <p:spPr>
          <a:xfrm>
            <a:off x="1601564" y="569318"/>
            <a:ext cx="4618572"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Aegyptus" panose="020405020508060A0203" pitchFamily="18" charset="0"/>
                <a:ea typeface="Aegyptus" panose="020405020508060A0203" pitchFamily="18" charset="0"/>
              </a:rPr>
              <a:t>¡¡HAS FALLADO!!</a:t>
            </a:r>
            <a:endParaRPr lang="es-E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Aegyptus" panose="020405020508060A0203" pitchFamily="18" charset="0"/>
              <a:ea typeface="Aegyptus" panose="020405020508060A0203" pitchFamily="18" charset="0"/>
            </a:endParaRPr>
          </a:p>
        </p:txBody>
      </p:sp>
      <p:pic>
        <p:nvPicPr>
          <p:cNvPr id="5" name="caid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91680" y="1492648"/>
            <a:ext cx="4988768" cy="4081720"/>
          </a:xfrm>
          <a:prstGeom prst="rect">
            <a:avLst/>
          </a:prstGeom>
        </p:spPr>
      </p:pic>
    </p:spTree>
    <p:extLst>
      <p:ext uri="{BB962C8B-B14F-4D97-AF65-F5344CB8AC3E}">
        <p14:creationId xmlns:p14="http://schemas.microsoft.com/office/powerpoint/2010/main" val="304688352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 fill="hold"/>
                                        <p:tgtEl>
                                          <p:spTgt spid="5"/>
                                        </p:tgtEl>
                                      </p:cBhvr>
                                    </p:cmd>
                                  </p:childTnLst>
                                </p:cTn>
                              </p:par>
                              <p:par>
                                <p:cTn id="7" presetID="1" presetClass="mediacall" presetSubtype="0" fill="hold" nodeType="withEffect">
                                  <p:stCondLst>
                                    <p:cond delay="0"/>
                                  </p:stCondLst>
                                  <p:childTnLst>
                                    <p:cmd type="call" cmd="playFrom(0.0)">
                                      <p:cBhvr>
                                        <p:cTn id="8" dur="12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6"/>
                </p:tgtEl>
              </p:cMediaNode>
            </p:audio>
            <p:video>
              <p:cMediaNode vol="80000">
                <p:cTn id="10" repeatCount="indefinite" fill="remove"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11" y="426974"/>
            <a:ext cx="8568952" cy="6431026"/>
          </a:xfrm>
          <a:prstGeom prst="rect">
            <a:avLst/>
          </a:prstGeom>
        </p:spPr>
      </p:pic>
      <p:sp>
        <p:nvSpPr>
          <p:cNvPr id="2" name="1 Título"/>
          <p:cNvSpPr>
            <a:spLocks noGrp="1"/>
          </p:cNvSpPr>
          <p:nvPr>
            <p:ph type="title"/>
          </p:nvPr>
        </p:nvSpPr>
        <p:spPr>
          <a:xfrm>
            <a:off x="1619478" y="1340768"/>
            <a:ext cx="2999583" cy="576064"/>
          </a:xfrm>
        </p:spPr>
        <p:txBody>
          <a:bodyPr>
            <a:normAutofit fontScale="90000"/>
          </a:bodyPr>
          <a:lstStyle/>
          <a:p>
            <a:pPr algn="ctr"/>
            <a:r>
              <a:rPr lang="es-ES" sz="2400" dirty="0" smtClean="0">
                <a:solidFill>
                  <a:schemeClr val="bg2">
                    <a:lumMod val="50000"/>
                  </a:schemeClr>
                </a:solidFill>
              </a:rPr>
              <a:t>LIBRO DE CONSULTAS</a:t>
            </a:r>
            <a:endParaRPr lang="es-ES" sz="2400" dirty="0">
              <a:solidFill>
                <a:schemeClr val="bg2">
                  <a:lumMod val="50000"/>
                </a:schemeClr>
              </a:solidFill>
            </a:endParaRPr>
          </a:p>
        </p:txBody>
      </p:sp>
      <p:sp>
        <p:nvSpPr>
          <p:cNvPr id="3" name="2 Marcador de contenido"/>
          <p:cNvSpPr>
            <a:spLocks noGrp="1"/>
          </p:cNvSpPr>
          <p:nvPr>
            <p:ph idx="1"/>
          </p:nvPr>
        </p:nvSpPr>
        <p:spPr>
          <a:xfrm>
            <a:off x="323528" y="116632"/>
            <a:ext cx="1830167" cy="984404"/>
          </a:xfrm>
        </p:spPr>
        <p:txBody>
          <a:bodyPr/>
          <a:lstStyle/>
          <a:p>
            <a:pPr marL="0" indent="0">
              <a:buNone/>
            </a:pPr>
            <a:r>
              <a:rPr lang="es-ES" dirty="0" smtClean="0"/>
              <a:t>EGIPTO</a:t>
            </a:r>
            <a:endParaRPr lang="es-ES" dirty="0"/>
          </a:p>
        </p:txBody>
      </p:sp>
      <p:sp>
        <p:nvSpPr>
          <p:cNvPr id="4" name="3 Botón de acción: Hacia delante o Siguiente">
            <a:hlinkClick r:id="rId5" action="ppaction://hlinksldjump" highlightClick="1"/>
          </p:cNvPr>
          <p:cNvSpPr/>
          <p:nvPr/>
        </p:nvSpPr>
        <p:spPr>
          <a:xfrm>
            <a:off x="6084168" y="5373216"/>
            <a:ext cx="792088" cy="576064"/>
          </a:xfrm>
          <a:prstGeom prst="actionButtonForwardNext">
            <a:avLst/>
          </a:prstGeom>
          <a:blipFill dpi="0" rotWithShape="1">
            <a:blip r:embed="rId3">
              <a:alphaModFix amt="5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2" descr="http://www.xenciclopedia.com/upload/03-08/numericos_egipcios789.gif"/>
          <p:cNvPicPr>
            <a:picLocks noChangeAspect="1" noChangeArrowheads="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475656" y="4455764"/>
            <a:ext cx="2971800" cy="113347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4870826" y="1052736"/>
            <a:ext cx="3456384" cy="4400628"/>
          </a:xfrm>
          <a:prstGeom prst="rect">
            <a:avLst/>
          </a:prstGeom>
          <a:scene3d>
            <a:camera prst="isometricOffAxis1Right">
              <a:rot lat="1080000" lon="21594000" rev="0"/>
            </a:camera>
            <a:lightRig rig="threePt" dir="t"/>
          </a:scene3d>
          <a:sp3d>
            <a:bevelT w="165100" prst="coolSlant"/>
          </a:sp3d>
        </p:spPr>
        <p:txBody>
          <a:bodyPr wrap="square">
            <a:spAutoFit/>
          </a:bodyPr>
          <a:lstStyle/>
          <a:p>
            <a:pPr algn="ctr"/>
            <a:r>
              <a:rPr lang="es-ES_tradnl" sz="1200" b="1" dirty="0"/>
              <a:t>Reglas</a:t>
            </a:r>
            <a:endParaRPr lang="es-ES" sz="1200" b="1" dirty="0"/>
          </a:p>
          <a:p>
            <a:pPr lvl="0">
              <a:lnSpc>
                <a:spcPct val="150000"/>
              </a:lnSpc>
            </a:pPr>
            <a:endParaRPr lang="es-ES_tradnl" sz="1200" dirty="0">
              <a:latin typeface="Bookman Old Style" panose="02050604050505020204" pitchFamily="18" charset="0"/>
            </a:endParaRPr>
          </a:p>
          <a:p>
            <a:pPr marL="171450" indent="-171450">
              <a:lnSpc>
                <a:spcPct val="150000"/>
              </a:lnSpc>
              <a:buFont typeface="Arial" panose="020B0604020202020204" pitchFamily="34" charset="0"/>
              <a:buChar char="•"/>
            </a:pPr>
            <a:r>
              <a:rPr lang="es-ES" sz="1200" dirty="0">
                <a:latin typeface="Bookman Old Style" panose="02050604050505020204" pitchFamily="18" charset="0"/>
              </a:rPr>
              <a:t>Este sistema permite representar mediante un símbolo diferente cada unidad, decena, centena , millar diez millares y un millón. </a:t>
            </a: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Se pueden utilizar tantas grafías como sean necesarias.</a:t>
            </a: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Es indiferente el orden con que se escriban</a:t>
            </a:r>
            <a:endParaRPr lang="es-ES" sz="1200" dirty="0">
              <a:latin typeface="Bookman Old Style" panose="02050604050505020204" pitchFamily="18" charset="0"/>
            </a:endParaRP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A veces el orden se guía por criterios estéticos</a:t>
            </a:r>
            <a:endParaRPr lang="es-ES" sz="1200" dirty="0">
              <a:latin typeface="Bookman Old Style" panose="02050604050505020204" pitchFamily="18" charset="0"/>
            </a:endParaRP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Cuando realices algún ejercicio debes tener en cuenta que puedes remplazar unos por otros </a:t>
            </a: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 ││││││││││ = ∩</a:t>
            </a:r>
            <a:endParaRPr lang="es-ES" sz="1200" dirty="0">
              <a:latin typeface="Bookman Old Style" panose="02050604050505020204" pitchFamily="18" charset="0"/>
            </a:endParaRPr>
          </a:p>
        </p:txBody>
      </p:sp>
      <p:sp>
        <p:nvSpPr>
          <p:cNvPr id="9" name="8 Rectángulo"/>
          <p:cNvSpPr/>
          <p:nvPr/>
        </p:nvSpPr>
        <p:spPr>
          <a:xfrm>
            <a:off x="1386434" y="1895969"/>
            <a:ext cx="3187824" cy="1754326"/>
          </a:xfrm>
          <a:prstGeom prst="rect">
            <a:avLst/>
          </a:prstGeom>
        </p:spPr>
        <p:txBody>
          <a:bodyPr wrap="square">
            <a:spAutoFit/>
          </a:bodyPr>
          <a:lstStyle/>
          <a:p>
            <a:pPr>
              <a:lnSpc>
                <a:spcPct val="150000"/>
              </a:lnSpc>
            </a:pPr>
            <a:r>
              <a:rPr lang="es-ES_tradnl" sz="1200" dirty="0">
                <a:latin typeface="Bookman Old Style" panose="02050604050505020204" pitchFamily="18" charset="0"/>
              </a:rPr>
              <a:t>Los egipcios utilizaron un sistema aditivo, que acumulaba los símbolos hasta completar el número, no requiriendo ningún orden, aunque existen determinadas posiciones preferidas</a:t>
            </a:r>
            <a:endParaRPr lang="es-ES" sz="1200" dirty="0">
              <a:latin typeface="Bookman Old Style" panose="02050604050505020204" pitchFamily="18" charset="0"/>
            </a:endParaRPr>
          </a:p>
        </p:txBody>
      </p:sp>
    </p:spTree>
    <p:extLst>
      <p:ext uri="{BB962C8B-B14F-4D97-AF65-F5344CB8AC3E}">
        <p14:creationId xmlns:p14="http://schemas.microsoft.com/office/powerpoint/2010/main" val="222673900"/>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183880" cy="1051560"/>
          </a:xfrm>
        </p:spPr>
        <p:txBody>
          <a:bodyPr>
            <a:normAutofit fontScale="90000"/>
          </a:bodyPr>
          <a:lstStyle/>
          <a:p>
            <a:r>
              <a:rPr lang="es-ES" dirty="0">
                <a:solidFill>
                  <a:srgbClr val="FFC000"/>
                </a:solidFill>
              </a:rPr>
              <a:t>MUNDO 1 EGIPTO</a:t>
            </a:r>
            <a:r>
              <a:rPr lang="es-ES" dirty="0" smtClean="0">
                <a:solidFill>
                  <a:srgbClr val="FFC000"/>
                </a:solidFill>
              </a:rPr>
              <a:t/>
            </a:r>
            <a:br>
              <a:rPr lang="es-ES" dirty="0" smtClean="0">
                <a:solidFill>
                  <a:srgbClr val="FFC000"/>
                </a:solidFill>
              </a:rPr>
            </a:br>
            <a:r>
              <a:rPr lang="es-ES" dirty="0" smtClean="0">
                <a:solidFill>
                  <a:srgbClr val="FFC000"/>
                </a:solidFill>
              </a:rPr>
              <a:t>RETO 3</a:t>
            </a:r>
            <a:endParaRPr lang="es-ES" dirty="0">
              <a:solidFill>
                <a:srgbClr val="FFC000"/>
              </a:solidFill>
            </a:endParaRPr>
          </a:p>
        </p:txBody>
      </p:sp>
      <p:pic>
        <p:nvPicPr>
          <p:cNvPr id="8" name="7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3793" y="1516694"/>
            <a:ext cx="3276034" cy="2303462"/>
          </a:xfrm>
          <a:prstGeom prst="rect">
            <a:avLst/>
          </a:prstGeom>
          <a:ln>
            <a:noFill/>
          </a:ln>
          <a:effectLst>
            <a:softEdge rad="112500"/>
          </a:effectLst>
        </p:spPr>
      </p:pic>
      <p:sp useBgFill="1">
        <p:nvSpPr>
          <p:cNvPr id="4" name="3 Botón de acción: Hacia delante o Siguiente">
            <a:hlinkClick r:id="rId4" action="ppaction://hlinksldjump" highlightClick="1"/>
          </p:cNvPr>
          <p:cNvSpPr/>
          <p:nvPr/>
        </p:nvSpPr>
        <p:spPr>
          <a:xfrm>
            <a:off x="1115616" y="5157192"/>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6" name="5 Botón de acción: Hacia delante o Siguiente">
            <a:hlinkClick r:id="rId5" action="ppaction://hlinksldjump" highlightClick="1"/>
          </p:cNvPr>
          <p:cNvSpPr/>
          <p:nvPr/>
        </p:nvSpPr>
        <p:spPr>
          <a:xfrm>
            <a:off x="2899211" y="5157192"/>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4463988" y="1014352"/>
            <a:ext cx="4021449" cy="3139321"/>
          </a:xfrm>
          <a:prstGeom prst="rect">
            <a:avLst/>
          </a:prstGeom>
          <a:blipFill>
            <a:blip r:embed="rId2"/>
            <a:tile tx="0" ty="0" sx="100000" sy="100000" flip="none" algn="tl"/>
          </a:blipFill>
        </p:spPr>
        <p:txBody>
          <a:bodyPr wrap="square" rtlCol="0">
            <a:spAutoFit/>
          </a:bodyPr>
          <a:lstStyle/>
          <a:p>
            <a:r>
              <a:rPr lang="es-ES" dirty="0" smtClean="0"/>
              <a:t>Llegaste a la gran pirámide Keops, sirvió como tumba del faraón Keops de la dinastía IV, se estima que se construyo entre los años </a:t>
            </a:r>
          </a:p>
          <a:p>
            <a:r>
              <a:rPr lang="es-ES" dirty="0" smtClean="0"/>
              <a:t>                                               </a:t>
            </a:r>
          </a:p>
          <a:p>
            <a:endParaRPr lang="es-ES" dirty="0"/>
          </a:p>
          <a:p>
            <a:r>
              <a:rPr lang="es-ES" dirty="0" smtClean="0"/>
              <a:t>                 y </a:t>
            </a:r>
          </a:p>
          <a:p>
            <a:endParaRPr lang="es-ES" dirty="0"/>
          </a:p>
          <a:p>
            <a:endParaRPr lang="es-ES" dirty="0" smtClean="0"/>
          </a:p>
          <a:p>
            <a:r>
              <a:rPr lang="es-ES" dirty="0" smtClean="0"/>
              <a:t>¿Entre que fechas se construyó? </a:t>
            </a:r>
            <a:endParaRPr lang="es-ES"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0202" y="2516025"/>
            <a:ext cx="31432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8549" y="3335480"/>
            <a:ext cx="396240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467544" y="4685080"/>
            <a:ext cx="7992888" cy="369332"/>
          </a:xfrm>
          <a:prstGeom prst="rect">
            <a:avLst/>
          </a:prstGeom>
          <a:noFill/>
        </p:spPr>
        <p:txBody>
          <a:bodyPr wrap="square" rtlCol="0">
            <a:spAutoFit/>
          </a:bodyPr>
          <a:lstStyle/>
          <a:p>
            <a:r>
              <a:rPr lang="es-ES" dirty="0" smtClean="0"/>
              <a:t>2540 y 2570      254 y 257       2504  2507        2054 y 2057    </a:t>
            </a:r>
            <a:endParaRPr lang="es-ES" dirty="0"/>
          </a:p>
        </p:txBody>
      </p:sp>
      <p:sp>
        <p:nvSpPr>
          <p:cNvPr id="12" name="11 Botón de acción: Ayuda">
            <a:hlinkClick r:id="" action="ppaction://hlinkshowjump?jump=nextslide" highlightClick="1"/>
          </p:cNvPr>
          <p:cNvSpPr/>
          <p:nvPr/>
        </p:nvSpPr>
        <p:spPr>
          <a:xfrm>
            <a:off x="1441710" y="3335480"/>
            <a:ext cx="1800200" cy="666656"/>
          </a:xfrm>
          <a:prstGeom prst="actionButtonHelp">
            <a:avLst/>
          </a:prstGeom>
          <a:ln>
            <a:no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SABÍAS QUÉ</a:t>
            </a:r>
            <a:endParaRPr lang="es-ES" dirty="0"/>
          </a:p>
        </p:txBody>
      </p:sp>
      <p:sp useBgFill="1">
        <p:nvSpPr>
          <p:cNvPr id="13" name="12 Botón de acción: Hacia delante o Siguiente">
            <a:hlinkClick r:id="rId5" action="ppaction://hlinksldjump" highlightClick="1"/>
          </p:cNvPr>
          <p:cNvSpPr/>
          <p:nvPr/>
        </p:nvSpPr>
        <p:spPr>
          <a:xfrm>
            <a:off x="4644008" y="5196679"/>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14" name="13 Botón de acción: Hacia delante o Siguiente">
            <a:hlinkClick r:id="rId5" action="ppaction://hlinksldjump" highlightClick="1"/>
          </p:cNvPr>
          <p:cNvSpPr/>
          <p:nvPr/>
        </p:nvSpPr>
        <p:spPr>
          <a:xfrm>
            <a:off x="6588224" y="5157192"/>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889267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2920" y="1484784"/>
            <a:ext cx="2808940" cy="4680520"/>
          </a:xfrm>
        </p:spPr>
        <p:txBody>
          <a:bodyPr>
            <a:normAutofit fontScale="47500" lnSpcReduction="20000"/>
          </a:bodyPr>
          <a:lstStyle/>
          <a:p>
            <a:pPr marL="0" indent="0">
              <a:buNone/>
            </a:pPr>
            <a:r>
              <a:rPr lang="es-ES" sz="2900" dirty="0"/>
              <a:t>La </a:t>
            </a:r>
            <a:r>
              <a:rPr lang="es-ES" sz="2900" b="1" dirty="0"/>
              <a:t>Gran pirámide de Guiza</a:t>
            </a:r>
            <a:r>
              <a:rPr lang="es-ES" sz="2900" dirty="0"/>
              <a:t> es la más antigua de las Siete maravillas del mundo y la única que aún perdura, además de ser la mayor de </a:t>
            </a:r>
            <a:r>
              <a:rPr lang="es-ES" sz="2900" dirty="0" smtClean="0"/>
              <a:t>las pirámides</a:t>
            </a:r>
            <a:r>
              <a:rPr lang="es-ES" sz="2900" dirty="0"/>
              <a:t> de Egipto</a:t>
            </a:r>
            <a:r>
              <a:rPr lang="es-ES" sz="2900" dirty="0" smtClean="0"/>
              <a:t>. Sirvió </a:t>
            </a:r>
            <a:r>
              <a:rPr lang="es-ES" sz="2900" dirty="0"/>
              <a:t>como tumba para el faraón </a:t>
            </a:r>
            <a:r>
              <a:rPr lang="es-ES" sz="2900" dirty="0" err="1"/>
              <a:t>Jufu</a:t>
            </a:r>
            <a:r>
              <a:rPr lang="es-ES" sz="2900" dirty="0"/>
              <a:t>, conocido también por su nombre en griego, Keops, en la dinastía IV</a:t>
            </a:r>
            <a:r>
              <a:rPr lang="es-ES" sz="2900" dirty="0" smtClean="0"/>
              <a:t>. </a:t>
            </a:r>
            <a:r>
              <a:rPr lang="es-ES" sz="2900" dirty="0"/>
              <a:t>El arquitecto de dicha obra fue </a:t>
            </a:r>
            <a:r>
              <a:rPr lang="es-ES" sz="2900" dirty="0" err="1" smtClean="0"/>
              <a:t>Hemiunu</a:t>
            </a:r>
            <a:r>
              <a:rPr lang="es-ES" sz="2900" dirty="0" smtClean="0"/>
              <a:t>.</a:t>
            </a:r>
          </a:p>
          <a:p>
            <a:pPr marL="0" indent="0">
              <a:buNone/>
            </a:pPr>
            <a:endParaRPr lang="es-ES" sz="2900" dirty="0"/>
          </a:p>
          <a:p>
            <a:pPr marL="0" indent="0">
              <a:buNone/>
            </a:pPr>
            <a:r>
              <a:rPr lang="es-ES" sz="2900" dirty="0"/>
              <a:t>La fecha estimada de terminación de la construcción de la Gran Pirámide es alrededor de 2570 a. C., siendo la primera y mayor de las tres grandes pirámides de la Necrópolis de Guiza, situada en las afueras de El Cairo, en Egipto</a:t>
            </a:r>
          </a:p>
          <a:p>
            <a:endParaRPr lang="es-ES" dirty="0"/>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404664"/>
            <a:ext cx="3701772" cy="2772756"/>
          </a:xfrm>
          <a:prstGeom prst="rect">
            <a:avLst/>
          </a:prstGeom>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0371" y="3429000"/>
            <a:ext cx="3608965" cy="3186157"/>
          </a:xfrm>
          <a:prstGeom prst="rect">
            <a:avLst/>
          </a:prstGeom>
        </p:spPr>
      </p:pic>
      <p:sp>
        <p:nvSpPr>
          <p:cNvPr id="6" name="5 Botón de acción: Volver">
            <a:hlinkClick r:id="rId5" action="ppaction://hlinksldjump" highlightClick="1"/>
          </p:cNvPr>
          <p:cNvSpPr/>
          <p:nvPr/>
        </p:nvSpPr>
        <p:spPr>
          <a:xfrm>
            <a:off x="3563888" y="5517232"/>
            <a:ext cx="648072" cy="576064"/>
          </a:xfrm>
          <a:prstGeom prst="actionButtonReturn">
            <a:avLst/>
          </a:prstGeom>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1 Título"/>
          <p:cNvSpPr>
            <a:spLocks noGrp="1"/>
          </p:cNvSpPr>
          <p:nvPr>
            <p:ph type="title"/>
          </p:nvPr>
        </p:nvSpPr>
        <p:spPr>
          <a:xfrm>
            <a:off x="179512" y="188640"/>
            <a:ext cx="4104456" cy="1051560"/>
          </a:xfrm>
        </p:spPr>
        <p:txBody>
          <a:bodyPr/>
          <a:lstStyle/>
          <a:p>
            <a:r>
              <a:rPr lang="es-ES" dirty="0" smtClean="0"/>
              <a:t>¿ SABÍAS QUÉ?</a:t>
            </a:r>
            <a:endParaRPr lang="es-ES" dirty="0"/>
          </a:p>
        </p:txBody>
      </p:sp>
    </p:spTree>
    <p:extLst>
      <p:ext uri="{BB962C8B-B14F-4D97-AF65-F5344CB8AC3E}">
        <p14:creationId xmlns:p14="http://schemas.microsoft.com/office/powerpoint/2010/main" val="1327266276"/>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sp>
        <p:nvSpPr>
          <p:cNvPr id="7" name="6 Rectángulo"/>
          <p:cNvSpPr/>
          <p:nvPr/>
        </p:nvSpPr>
        <p:spPr>
          <a:xfrm>
            <a:off x="1601564" y="569318"/>
            <a:ext cx="4618572"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egyptus" panose="020405020508060A0203" pitchFamily="18" charset="0"/>
                <a:ea typeface="Aegyptus" panose="020405020508060A0203" pitchFamily="18" charset="0"/>
              </a:rPr>
              <a:t>¡¡HAS FALLADO!!</a:t>
            </a:r>
            <a:endParaRPr lang="es-E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egyptus" panose="020405020508060A0203" pitchFamily="18" charset="0"/>
              <a:ea typeface="Aegyptus" panose="020405020508060A0203" pitchFamily="18" charset="0"/>
            </a:endParaRPr>
          </a:p>
        </p:txBody>
      </p:sp>
      <p:pic>
        <p:nvPicPr>
          <p:cNvPr id="2" name="caid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91680" y="1492648"/>
            <a:ext cx="4988768" cy="4081720"/>
          </a:xfrm>
          <a:prstGeom prst="rect">
            <a:avLst/>
          </a:prstGeom>
        </p:spPr>
      </p:pic>
      <p:pic>
        <p:nvPicPr>
          <p:cNvPr id="5" name="MS900097485[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812360" y="5100953"/>
            <a:ext cx="609600" cy="609600"/>
          </a:xfrm>
          <a:prstGeom prst="rect">
            <a:avLst/>
          </a:prstGeom>
        </p:spPr>
      </p:pic>
    </p:spTree>
    <p:extLst>
      <p:ext uri="{BB962C8B-B14F-4D97-AF65-F5344CB8AC3E}">
        <p14:creationId xmlns:p14="http://schemas.microsoft.com/office/powerpoint/2010/main" val="20691088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9" fill="hold"/>
                                        <p:tgtEl>
                                          <p:spTgt spid="2"/>
                                        </p:tgtEl>
                                      </p:cBhvr>
                                    </p:cmd>
                                  </p:childTnLst>
                                </p:cTn>
                              </p:par>
                              <p:par>
                                <p:cTn id="7" presetID="1" presetClass="mediacall" presetSubtype="0" fill="hold" nodeType="withEffect">
                                  <p:stCondLst>
                                    <p:cond delay="0"/>
                                  </p:stCondLst>
                                  <p:childTnLst>
                                    <p:cmd type="call" cmd="playFrom(0.0)">
                                      <p:cBhvr>
                                        <p:cTn id="8" dur="12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remove" display="0">
                  <p:stCondLst>
                    <p:cond delay="indefinite"/>
                  </p:stCondLst>
                </p:cTn>
                <p:tgtEl>
                  <p:spTgt spid="2"/>
                </p:tgtEl>
              </p:cMediaNode>
            </p:video>
            <p:audio>
              <p:cMediaNode vol="100000">
                <p:cTn id="10"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67" y="285284"/>
            <a:ext cx="8721387" cy="6359440"/>
          </a:xfrm>
          <a:prstGeom prst="rect">
            <a:avLst/>
          </a:prstGeom>
        </p:spPr>
      </p:pic>
      <p:sp>
        <p:nvSpPr>
          <p:cNvPr id="2" name="1 Título"/>
          <p:cNvSpPr>
            <a:spLocks noGrp="1"/>
          </p:cNvSpPr>
          <p:nvPr>
            <p:ph type="title"/>
          </p:nvPr>
        </p:nvSpPr>
        <p:spPr>
          <a:xfrm>
            <a:off x="1619478" y="1340768"/>
            <a:ext cx="2999583" cy="576064"/>
          </a:xfrm>
        </p:spPr>
        <p:txBody>
          <a:bodyPr>
            <a:normAutofit fontScale="90000"/>
          </a:bodyPr>
          <a:lstStyle/>
          <a:p>
            <a:pPr algn="ctr"/>
            <a:r>
              <a:rPr lang="es-ES" sz="2400" dirty="0" smtClean="0">
                <a:solidFill>
                  <a:schemeClr val="bg2">
                    <a:lumMod val="50000"/>
                  </a:schemeClr>
                </a:solidFill>
              </a:rPr>
              <a:t>LIBRO DE CONSULTAS</a:t>
            </a:r>
            <a:endParaRPr lang="es-ES" sz="2400" dirty="0">
              <a:solidFill>
                <a:schemeClr val="bg2">
                  <a:lumMod val="50000"/>
                </a:schemeClr>
              </a:solidFill>
            </a:endParaRPr>
          </a:p>
        </p:txBody>
      </p:sp>
      <p:sp>
        <p:nvSpPr>
          <p:cNvPr id="3" name="2 Marcador de contenido"/>
          <p:cNvSpPr>
            <a:spLocks noGrp="1"/>
          </p:cNvSpPr>
          <p:nvPr>
            <p:ph idx="1"/>
          </p:nvPr>
        </p:nvSpPr>
        <p:spPr>
          <a:xfrm>
            <a:off x="352468" y="343388"/>
            <a:ext cx="1830167" cy="984404"/>
          </a:xfrm>
        </p:spPr>
        <p:txBody>
          <a:bodyPr/>
          <a:lstStyle/>
          <a:p>
            <a:pPr marL="0" indent="0">
              <a:buNone/>
            </a:pPr>
            <a:r>
              <a:rPr lang="es-ES" dirty="0" smtClean="0"/>
              <a:t>EGIPTO</a:t>
            </a:r>
            <a:endParaRPr lang="es-ES" dirty="0"/>
          </a:p>
        </p:txBody>
      </p:sp>
      <p:sp>
        <p:nvSpPr>
          <p:cNvPr id="4" name="3 Botón de acción: Hacia delante o Siguiente">
            <a:hlinkClick r:id="rId4" action="ppaction://hlinksldjump" highlightClick="1"/>
          </p:cNvPr>
          <p:cNvSpPr/>
          <p:nvPr/>
        </p:nvSpPr>
        <p:spPr>
          <a:xfrm>
            <a:off x="6641976" y="5075858"/>
            <a:ext cx="792088" cy="576064"/>
          </a:xfrm>
          <a:prstGeom prst="actionButtonForwardNext">
            <a:avLst/>
          </a:prstGeom>
          <a:blipFill>
            <a:blip r:embed="rId5"/>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2" descr="http://www.xenciclopedia.com/upload/03-08/numericos_egipcios789.gif"/>
          <p:cNvPicPr>
            <a:picLocks noChangeAspect="1" noChangeArrowheads="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36982" y="4509120"/>
            <a:ext cx="2971800" cy="113347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7 Rectángulo"/>
          <p:cNvSpPr/>
          <p:nvPr/>
        </p:nvSpPr>
        <p:spPr>
          <a:xfrm>
            <a:off x="4788024" y="1426995"/>
            <a:ext cx="3707904" cy="3877985"/>
          </a:xfrm>
          <a:prstGeom prst="rect">
            <a:avLst/>
          </a:prstGeom>
        </p:spPr>
        <p:txBody>
          <a:bodyPr wrap="square">
            <a:spAutoFit/>
          </a:bodyPr>
          <a:lstStyle/>
          <a:p>
            <a:pPr algn="ctr"/>
            <a:r>
              <a:rPr lang="es-ES_tradnl" sz="1200" b="1" dirty="0"/>
              <a:t>Reglas</a:t>
            </a:r>
            <a:endParaRPr lang="es-ES" sz="1200" b="1" dirty="0"/>
          </a:p>
          <a:p>
            <a:pPr lvl="0">
              <a:lnSpc>
                <a:spcPct val="150000"/>
              </a:lnSpc>
            </a:pPr>
            <a:endParaRPr lang="es-ES_tradnl" sz="1200" dirty="0">
              <a:latin typeface="Bookman Old Style" panose="02050604050505020204" pitchFamily="18" charset="0"/>
            </a:endParaRPr>
          </a:p>
          <a:p>
            <a:pPr marL="171450" indent="-171450">
              <a:lnSpc>
                <a:spcPct val="150000"/>
              </a:lnSpc>
              <a:buFont typeface="Arial" panose="020B0604020202020204" pitchFamily="34" charset="0"/>
              <a:buChar char="•"/>
            </a:pPr>
            <a:r>
              <a:rPr lang="es-ES" sz="1200" dirty="0">
                <a:latin typeface="Bookman Old Style" panose="02050604050505020204" pitchFamily="18" charset="0"/>
              </a:rPr>
              <a:t>Este sistema permite representar mediante un símbolo diferente cada unidad, decena, centena , millar diez millares y un millón. </a:t>
            </a: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Se pueden utilizar tantas grafías como sean necesarias.</a:t>
            </a: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Es indiferente el orden con que se escriban</a:t>
            </a:r>
            <a:endParaRPr lang="es-ES" sz="1200" dirty="0">
              <a:latin typeface="Bookman Old Style" panose="02050604050505020204" pitchFamily="18" charset="0"/>
            </a:endParaRP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A veces el orden se guía por criterios estéticos</a:t>
            </a:r>
            <a:endParaRPr lang="es-ES" sz="1200" dirty="0">
              <a:latin typeface="Bookman Old Style" panose="02050604050505020204" pitchFamily="18" charset="0"/>
            </a:endParaRP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Cuando realices algún ejercicio debes tener en cuenta que puedes remplazar unos por otros </a:t>
            </a: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 ││││││││││ = ∩</a:t>
            </a:r>
            <a:endParaRPr lang="es-ES" sz="1200" dirty="0"/>
          </a:p>
        </p:txBody>
      </p:sp>
      <p:sp>
        <p:nvSpPr>
          <p:cNvPr id="9" name="8 Rectángulo"/>
          <p:cNvSpPr/>
          <p:nvPr/>
        </p:nvSpPr>
        <p:spPr>
          <a:xfrm>
            <a:off x="1475656" y="2056780"/>
            <a:ext cx="3240360" cy="1754326"/>
          </a:xfrm>
          <a:prstGeom prst="rect">
            <a:avLst/>
          </a:prstGeom>
        </p:spPr>
        <p:txBody>
          <a:bodyPr wrap="square">
            <a:spAutoFit/>
          </a:bodyPr>
          <a:lstStyle/>
          <a:p>
            <a:pPr>
              <a:lnSpc>
                <a:spcPct val="150000"/>
              </a:lnSpc>
            </a:pPr>
            <a:r>
              <a:rPr lang="es-ES_tradnl" sz="1200" dirty="0">
                <a:latin typeface="Bookman Old Style" panose="02050604050505020204" pitchFamily="18" charset="0"/>
              </a:rPr>
              <a:t>Los egipcios utilizaron un sistema aditivo, que acumulaba los símbolos hasta completar el número, no requiriendo ningún orden, aunque existen determinadas posiciones preferidas</a:t>
            </a:r>
            <a:endParaRPr lang="es-ES" sz="1200" dirty="0">
              <a:latin typeface="Bookman Old Style" panose="02050604050505020204" pitchFamily="18" charset="0"/>
            </a:endParaRPr>
          </a:p>
        </p:txBody>
      </p:sp>
    </p:spTree>
    <p:extLst>
      <p:ext uri="{BB962C8B-B14F-4D97-AF65-F5344CB8AC3E}">
        <p14:creationId xmlns:p14="http://schemas.microsoft.com/office/powerpoint/2010/main" val="222673900"/>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183880" cy="1051560"/>
          </a:xfrm>
        </p:spPr>
        <p:txBody>
          <a:bodyPr/>
          <a:lstStyle/>
          <a:p>
            <a:r>
              <a:rPr lang="es-ES" dirty="0" smtClean="0">
                <a:solidFill>
                  <a:srgbClr val="FFC000"/>
                </a:solidFill>
              </a:rPr>
              <a:t>RETO 4</a:t>
            </a:r>
            <a:endParaRPr lang="es-ES" dirty="0">
              <a:solidFill>
                <a:srgbClr val="FFC000"/>
              </a:solidFill>
            </a:endParaRPr>
          </a:p>
        </p:txBody>
      </p:sp>
      <p:pic>
        <p:nvPicPr>
          <p:cNvPr id="8" name="7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1882" y="1628800"/>
            <a:ext cx="2782006" cy="2087810"/>
          </a:xfrm>
          <a:prstGeom prst="rect">
            <a:avLst/>
          </a:prstGeom>
          <a:ln>
            <a:noFill/>
          </a:ln>
          <a:effectLst>
            <a:softEdge rad="112500"/>
          </a:effectLst>
        </p:spPr>
      </p:pic>
      <p:sp>
        <p:nvSpPr>
          <p:cNvPr id="4" name="3 Botón de acción: Hacia delante o Siguiente">
            <a:hlinkClick r:id="rId4" action="ppaction://hlinksldjump" highlightClick="1"/>
          </p:cNvPr>
          <p:cNvSpPr/>
          <p:nvPr/>
        </p:nvSpPr>
        <p:spPr>
          <a:xfrm>
            <a:off x="1115616" y="4336404"/>
            <a:ext cx="648072" cy="360040"/>
          </a:xfrm>
          <a:prstGeom prst="actionButtonForwardNext">
            <a:avLst/>
          </a:prstGeom>
          <a:blipFill>
            <a:blip r:embed="rId2"/>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Botón de acción: Hacia delante o Siguiente">
            <a:hlinkClick r:id="" action="ppaction://hlinkshowjump?jump=nextslide" highlightClick="1"/>
          </p:cNvPr>
          <p:cNvSpPr/>
          <p:nvPr/>
        </p:nvSpPr>
        <p:spPr>
          <a:xfrm>
            <a:off x="4716016" y="4335930"/>
            <a:ext cx="648072" cy="360040"/>
          </a:xfrm>
          <a:prstGeom prst="actionButtonForwardNext">
            <a:avLst/>
          </a:prstGeom>
          <a:blipFill>
            <a:blip r:embed="rId2"/>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Botón de acción: Hacia delante o Siguiente">
            <a:hlinkClick r:id="" action="ppaction://hlinkshowjump?jump=nextslide" highlightClick="1"/>
          </p:cNvPr>
          <p:cNvSpPr/>
          <p:nvPr/>
        </p:nvSpPr>
        <p:spPr>
          <a:xfrm>
            <a:off x="2915816" y="4336404"/>
            <a:ext cx="648072" cy="360040"/>
          </a:xfrm>
          <a:prstGeom prst="actionButtonForwardNext">
            <a:avLst/>
          </a:prstGeom>
          <a:blipFill>
            <a:blip r:embed="rId2"/>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Botón de acción: Hacia delante o Siguiente">
            <a:hlinkClick r:id="" action="ppaction://hlinkshowjump?jump=nextslide" highlightClick="1"/>
          </p:cNvPr>
          <p:cNvSpPr/>
          <p:nvPr/>
        </p:nvSpPr>
        <p:spPr>
          <a:xfrm>
            <a:off x="6444208" y="4343173"/>
            <a:ext cx="648072" cy="360040"/>
          </a:xfrm>
          <a:prstGeom prst="actionButtonForwardNext">
            <a:avLst/>
          </a:prstGeom>
          <a:blipFill>
            <a:blip r:embed="rId2"/>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3851920" y="844104"/>
            <a:ext cx="4608512" cy="2585323"/>
          </a:xfrm>
          <a:prstGeom prst="rect">
            <a:avLst/>
          </a:prstGeom>
          <a:blipFill>
            <a:blip r:embed="rId2"/>
            <a:tile tx="0" ty="0" sx="100000" sy="100000" flip="none" algn="tl"/>
          </a:blipFill>
        </p:spPr>
        <p:txBody>
          <a:bodyPr wrap="square" rtlCol="0">
            <a:spAutoFit/>
          </a:bodyPr>
          <a:lstStyle/>
          <a:p>
            <a:pPr>
              <a:lnSpc>
                <a:spcPct val="150000"/>
              </a:lnSpc>
            </a:pPr>
            <a:r>
              <a:rPr lang="es-ES" dirty="0" smtClean="0"/>
              <a:t>La pirámide tenía una altura original de                                     Metros      pero se redujo        </a:t>
            </a:r>
          </a:p>
          <a:p>
            <a:pPr>
              <a:lnSpc>
                <a:spcPct val="150000"/>
              </a:lnSpc>
            </a:pPr>
            <a:r>
              <a:rPr lang="es-ES" dirty="0" smtClean="0"/>
              <a:t>debido a una erosión. </a:t>
            </a:r>
          </a:p>
          <a:p>
            <a:pPr>
              <a:lnSpc>
                <a:spcPct val="150000"/>
              </a:lnSpc>
            </a:pPr>
            <a:r>
              <a:rPr lang="es-ES" dirty="0" smtClean="0"/>
              <a:t>¿Cuánto metros mide en la actualidad? </a:t>
            </a:r>
            <a:endParaRPr lang="es-E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7949" y="1377425"/>
            <a:ext cx="2872358" cy="302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8888" y="1850498"/>
            <a:ext cx="1676722" cy="286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899592" y="3789040"/>
            <a:ext cx="6696744" cy="369332"/>
          </a:xfrm>
          <a:prstGeom prst="rect">
            <a:avLst/>
          </a:prstGeom>
          <a:noFill/>
        </p:spPr>
        <p:txBody>
          <a:bodyPr wrap="square" rtlCol="0">
            <a:spAutoFit/>
          </a:bodyPr>
          <a:lstStyle/>
          <a:p>
            <a:r>
              <a:rPr lang="es-ES" dirty="0" smtClean="0"/>
              <a:t>137                    125                97                  173</a:t>
            </a:r>
            <a:endParaRPr lang="es-ES" dirty="0"/>
          </a:p>
        </p:txBody>
      </p:sp>
    </p:spTree>
    <p:extLst>
      <p:ext uri="{BB962C8B-B14F-4D97-AF65-F5344CB8AC3E}">
        <p14:creationId xmlns:p14="http://schemas.microsoft.com/office/powerpoint/2010/main" val="1643883565"/>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pic>
        <p:nvPicPr>
          <p:cNvPr id="6"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2360" y="5100953"/>
            <a:ext cx="609600" cy="609600"/>
          </a:xfrm>
          <a:prstGeom prst="rect">
            <a:avLst/>
          </a:prstGeom>
        </p:spPr>
      </p:pic>
      <p:sp>
        <p:nvSpPr>
          <p:cNvPr id="7" name="6 Rectángulo"/>
          <p:cNvSpPr/>
          <p:nvPr/>
        </p:nvSpPr>
        <p:spPr>
          <a:xfrm>
            <a:off x="552399" y="569318"/>
            <a:ext cx="6716903"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¡¡HAS FALLADO!!</a:t>
            </a:r>
            <a:endParaRPr lang="es-E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endParaRPr>
          </a:p>
        </p:txBody>
      </p:sp>
      <p:pic>
        <p:nvPicPr>
          <p:cNvPr id="2" name="caid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91680" y="1492648"/>
            <a:ext cx="4988768" cy="4081720"/>
          </a:xfrm>
          <a:prstGeom prst="rect">
            <a:avLst/>
          </a:prstGeom>
        </p:spPr>
      </p:pic>
    </p:spTree>
    <p:extLst>
      <p:ext uri="{BB962C8B-B14F-4D97-AF65-F5344CB8AC3E}">
        <p14:creationId xmlns:p14="http://schemas.microsoft.com/office/powerpoint/2010/main" val="20691088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video>
              <p:cMediaNode vol="80000">
                <p:cTn id="8"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03648" y="1052736"/>
            <a:ext cx="6480720" cy="4248472"/>
          </a:xfrm>
          <a:solidFill>
            <a:schemeClr val="bg2">
              <a:lumMod val="60000"/>
              <a:lumOff val="40000"/>
            </a:schemeClr>
          </a:solidFill>
        </p:spPr>
        <p:txBody>
          <a:bodyPr>
            <a:normAutofit/>
          </a:bodyPr>
          <a:lstStyle/>
          <a:p>
            <a:pPr marL="0" indent="0" algn="ctr">
              <a:buNone/>
            </a:pPr>
            <a:r>
              <a:rPr lang="es-ES" sz="3200" dirty="0" smtClean="0">
                <a:latin typeface="English157 BT" panose="030306020304040D0D03" pitchFamily="66" charset="0"/>
              </a:rPr>
              <a:t>Querido hijo , te escribo para que vengas a mi casa urgentemente, no puedo decirte más hasta que no nos veamos .</a:t>
            </a:r>
          </a:p>
          <a:p>
            <a:pPr marL="0" indent="0" algn="ctr">
              <a:buNone/>
            </a:pPr>
            <a:endParaRPr lang="es-ES" sz="3200" dirty="0">
              <a:latin typeface="English157 BT" panose="030306020304040D0D03" pitchFamily="66" charset="0"/>
            </a:endParaRPr>
          </a:p>
          <a:p>
            <a:pPr marL="0" indent="0" algn="ctr">
              <a:buNone/>
            </a:pPr>
            <a:endParaRPr lang="es-ES" sz="3200" dirty="0" smtClean="0">
              <a:latin typeface="English157 BT" panose="030306020304040D0D03" pitchFamily="66" charset="0"/>
            </a:endParaRPr>
          </a:p>
          <a:p>
            <a:pPr marL="0" indent="0">
              <a:buNone/>
            </a:pPr>
            <a:endParaRPr lang="es-ES" sz="3200" dirty="0">
              <a:latin typeface="English157 BT" panose="030306020304040D0D03" pitchFamily="66" charset="0"/>
            </a:endParaRPr>
          </a:p>
          <a:p>
            <a:pPr marL="0" indent="0">
              <a:buNone/>
            </a:pPr>
            <a:endParaRPr lang="es-ES" sz="3200" dirty="0" smtClean="0">
              <a:latin typeface="English157 BT" panose="030306020304040D0D03" pitchFamily="66" charset="0"/>
            </a:endParaRPr>
          </a:p>
          <a:p>
            <a:pPr marL="0" indent="0" algn="r">
              <a:buNone/>
            </a:pPr>
            <a:r>
              <a:rPr lang="es-ES" sz="3200" dirty="0" err="1" smtClean="0">
                <a:latin typeface="English157 BT" panose="030306020304040D0D03" pitchFamily="66" charset="0"/>
              </a:rPr>
              <a:t>Fdo</a:t>
            </a:r>
            <a:r>
              <a:rPr lang="es-ES" sz="3200" dirty="0" smtClean="0">
                <a:latin typeface="English157 BT" panose="030306020304040D0D03" pitchFamily="66" charset="0"/>
              </a:rPr>
              <a:t> . Henry Jones</a:t>
            </a:r>
          </a:p>
          <a:p>
            <a:pPr marL="0" indent="0" algn="r">
              <a:buNone/>
            </a:pPr>
            <a:endParaRPr lang="es-ES" sz="3200" dirty="0">
              <a:latin typeface="English157 BT" panose="030306020304040D0D03" pitchFamily="66" charset="0"/>
            </a:endParaRPr>
          </a:p>
          <a:p>
            <a:pPr marL="0" indent="0">
              <a:buNone/>
            </a:pPr>
            <a:endParaRPr lang="es-ES" dirty="0"/>
          </a:p>
        </p:txBody>
      </p:sp>
      <p:sp>
        <p:nvSpPr>
          <p:cNvPr id="4" name="3 Botón de acción: Volver">
            <a:hlinkClick r:id="" action="ppaction://hlinkshowjump?jump=lastslideviewed" highlightClick="1"/>
          </p:cNvPr>
          <p:cNvSpPr/>
          <p:nvPr/>
        </p:nvSpPr>
        <p:spPr>
          <a:xfrm>
            <a:off x="4016375" y="5661248"/>
            <a:ext cx="1008112" cy="72008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09200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333" y="332656"/>
            <a:ext cx="8591455" cy="6264696"/>
          </a:xfrm>
          <a:prstGeom prst="rect">
            <a:avLst/>
          </a:prstGeom>
        </p:spPr>
      </p:pic>
      <p:sp>
        <p:nvSpPr>
          <p:cNvPr id="2" name="1 Título"/>
          <p:cNvSpPr>
            <a:spLocks noGrp="1"/>
          </p:cNvSpPr>
          <p:nvPr>
            <p:ph type="title"/>
          </p:nvPr>
        </p:nvSpPr>
        <p:spPr>
          <a:xfrm>
            <a:off x="1619478" y="1340768"/>
            <a:ext cx="2999583" cy="576064"/>
          </a:xfrm>
        </p:spPr>
        <p:txBody>
          <a:bodyPr>
            <a:normAutofit fontScale="90000"/>
          </a:bodyPr>
          <a:lstStyle/>
          <a:p>
            <a:pPr algn="ctr"/>
            <a:r>
              <a:rPr lang="es-ES" sz="2400" dirty="0" smtClean="0">
                <a:solidFill>
                  <a:schemeClr val="bg2">
                    <a:lumMod val="50000"/>
                  </a:schemeClr>
                </a:solidFill>
              </a:rPr>
              <a:t>LIBRO DE CONSULTAS</a:t>
            </a:r>
            <a:endParaRPr lang="es-ES" sz="2400" dirty="0">
              <a:solidFill>
                <a:schemeClr val="bg2">
                  <a:lumMod val="50000"/>
                </a:schemeClr>
              </a:solidFill>
            </a:endParaRPr>
          </a:p>
        </p:txBody>
      </p:sp>
      <p:sp>
        <p:nvSpPr>
          <p:cNvPr id="3" name="2 Marcador de contenido"/>
          <p:cNvSpPr>
            <a:spLocks noGrp="1"/>
          </p:cNvSpPr>
          <p:nvPr>
            <p:ph idx="1"/>
          </p:nvPr>
        </p:nvSpPr>
        <p:spPr>
          <a:xfrm>
            <a:off x="352468" y="343388"/>
            <a:ext cx="1830167" cy="984404"/>
          </a:xfrm>
        </p:spPr>
        <p:txBody>
          <a:bodyPr/>
          <a:lstStyle/>
          <a:p>
            <a:pPr marL="0" indent="0">
              <a:buNone/>
            </a:pPr>
            <a:r>
              <a:rPr lang="es-ES" dirty="0" smtClean="0"/>
              <a:t>EGIPTO</a:t>
            </a:r>
            <a:endParaRPr lang="es-ES" dirty="0"/>
          </a:p>
        </p:txBody>
      </p:sp>
      <p:sp>
        <p:nvSpPr>
          <p:cNvPr id="4" name="3 Botón de acción: Hacia delante o Siguiente">
            <a:hlinkClick r:id="rId5" action="ppaction://hlinksldjump" highlightClick="1"/>
          </p:cNvPr>
          <p:cNvSpPr/>
          <p:nvPr/>
        </p:nvSpPr>
        <p:spPr>
          <a:xfrm>
            <a:off x="7520022" y="5013176"/>
            <a:ext cx="792088" cy="57606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2" descr="http://www.xenciclopedia.com/upload/03-08/numericos_egipcios789.gif"/>
          <p:cNvPicPr>
            <a:picLocks noChangeAspect="1" noChangeArrowheads="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31640" y="4167732"/>
            <a:ext cx="2971800" cy="113347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7 Rectángulo"/>
          <p:cNvSpPr/>
          <p:nvPr/>
        </p:nvSpPr>
        <p:spPr>
          <a:xfrm>
            <a:off x="4613427" y="1146224"/>
            <a:ext cx="3582144" cy="4154984"/>
          </a:xfrm>
          <a:prstGeom prst="rect">
            <a:avLst/>
          </a:prstGeom>
        </p:spPr>
        <p:txBody>
          <a:bodyPr wrap="square">
            <a:spAutoFit/>
          </a:bodyPr>
          <a:lstStyle/>
          <a:p>
            <a:pPr algn="ctr"/>
            <a:r>
              <a:rPr lang="es-ES_tradnl" sz="1200" b="1" dirty="0"/>
              <a:t>Reglas</a:t>
            </a:r>
            <a:endParaRPr lang="es-ES" sz="1200" b="1" dirty="0"/>
          </a:p>
          <a:p>
            <a:pPr lvl="0">
              <a:lnSpc>
                <a:spcPct val="150000"/>
              </a:lnSpc>
            </a:pPr>
            <a:endParaRPr lang="es-ES_tradnl" sz="1200" dirty="0">
              <a:latin typeface="Bookman Old Style" panose="02050604050505020204" pitchFamily="18" charset="0"/>
            </a:endParaRPr>
          </a:p>
          <a:p>
            <a:pPr marL="171450" indent="-171450">
              <a:lnSpc>
                <a:spcPct val="150000"/>
              </a:lnSpc>
              <a:buFont typeface="Arial" panose="020B0604020202020204" pitchFamily="34" charset="0"/>
              <a:buChar char="•"/>
            </a:pPr>
            <a:r>
              <a:rPr lang="es-ES" sz="1200" dirty="0">
                <a:latin typeface="Bookman Old Style" panose="02050604050505020204" pitchFamily="18" charset="0"/>
              </a:rPr>
              <a:t>Este sistema permite representar mediante un símbolo diferente cada unidad, decena, centena , millar diez millares y un millón. </a:t>
            </a: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Se pueden utilizar tantas grafías como sean necesarias.</a:t>
            </a: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Es indiferente el orden con que se escriban</a:t>
            </a:r>
            <a:endParaRPr lang="es-ES" sz="1200" dirty="0">
              <a:latin typeface="Bookman Old Style" panose="02050604050505020204" pitchFamily="18" charset="0"/>
            </a:endParaRP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A veces el orden se guía por criterios estéticos</a:t>
            </a:r>
            <a:endParaRPr lang="es-ES" sz="1200" dirty="0">
              <a:latin typeface="Bookman Old Style" panose="02050604050505020204" pitchFamily="18" charset="0"/>
            </a:endParaRP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Cuando realices algún ejercicio debes tener en cuenta que puedes remplazar unos por otros </a:t>
            </a:r>
          </a:p>
          <a:p>
            <a:pPr marL="285750" lvl="0" indent="-285750">
              <a:lnSpc>
                <a:spcPct val="150000"/>
              </a:lnSpc>
              <a:buFont typeface="Arial" panose="020B0604020202020204" pitchFamily="34" charset="0"/>
              <a:buChar char="•"/>
            </a:pPr>
            <a:r>
              <a:rPr lang="es-ES_tradnl" sz="1200" dirty="0">
                <a:latin typeface="Bookman Old Style" panose="02050604050505020204" pitchFamily="18" charset="0"/>
              </a:rPr>
              <a:t> ││││││││││ = ∩</a:t>
            </a:r>
            <a:endParaRPr lang="es-ES" sz="1200" dirty="0"/>
          </a:p>
        </p:txBody>
      </p:sp>
      <p:sp>
        <p:nvSpPr>
          <p:cNvPr id="10" name="9 Rectángulo"/>
          <p:cNvSpPr/>
          <p:nvPr/>
        </p:nvSpPr>
        <p:spPr>
          <a:xfrm>
            <a:off x="1547664" y="2136339"/>
            <a:ext cx="3024336" cy="1754326"/>
          </a:xfrm>
          <a:prstGeom prst="rect">
            <a:avLst/>
          </a:prstGeom>
        </p:spPr>
        <p:txBody>
          <a:bodyPr wrap="square">
            <a:spAutoFit/>
          </a:bodyPr>
          <a:lstStyle/>
          <a:p>
            <a:pPr>
              <a:lnSpc>
                <a:spcPct val="150000"/>
              </a:lnSpc>
            </a:pPr>
            <a:r>
              <a:rPr lang="es-ES_tradnl" sz="1200" dirty="0">
                <a:latin typeface="Bookman Old Style" panose="02050604050505020204" pitchFamily="18" charset="0"/>
              </a:rPr>
              <a:t>Los egipcios utilizaron un sistema aditivo, que acumulaba los símbolos hasta completar el número, no requiriendo ningún orden, aunque existen determinadas posiciones preferidas</a:t>
            </a:r>
            <a:endParaRPr lang="es-ES" sz="1200" dirty="0">
              <a:latin typeface="Bookman Old Style" panose="02050604050505020204" pitchFamily="18" charset="0"/>
            </a:endParaRPr>
          </a:p>
        </p:txBody>
      </p:sp>
    </p:spTree>
    <p:extLst>
      <p:ext uri="{BB962C8B-B14F-4D97-AF65-F5344CB8AC3E}">
        <p14:creationId xmlns:p14="http://schemas.microsoft.com/office/powerpoint/2010/main" val="222673900"/>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8"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01852" y="4376579"/>
            <a:ext cx="882310" cy="882310"/>
          </a:xfrm>
          <a:prstGeom prst="rect">
            <a:avLst/>
          </a:prstGeom>
        </p:spPr>
      </p:pic>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2966361"/>
            <a:ext cx="8424936" cy="3579089"/>
          </a:xfrm>
          <a:prstGeom prst="rect">
            <a:avLst/>
          </a:prstGeom>
          <a:ln>
            <a:noFill/>
          </a:ln>
          <a:effectLst>
            <a:softEdge rad="112500"/>
          </a:effectLst>
        </p:spPr>
      </p:pic>
      <p:sp>
        <p:nvSpPr>
          <p:cNvPr id="2" name="1 Título"/>
          <p:cNvSpPr>
            <a:spLocks noGrp="1"/>
          </p:cNvSpPr>
          <p:nvPr>
            <p:ph type="title"/>
          </p:nvPr>
        </p:nvSpPr>
        <p:spPr>
          <a:xfrm>
            <a:off x="480060" y="1868695"/>
            <a:ext cx="8183880" cy="1051560"/>
          </a:xfrm>
        </p:spPr>
        <p:txBody>
          <a:bodyPr>
            <a:noAutofit/>
          </a:bodyPr>
          <a:lstStyle/>
          <a:p>
            <a:pPr algn="ctr"/>
            <a:r>
              <a:rPr lang="es-ES" sz="4000" dirty="0" smtClean="0">
                <a:solidFill>
                  <a:srgbClr val="FFC000"/>
                </a:solidFill>
                <a:latin typeface="Bookman Old Style" panose="02050604050505020204" pitchFamily="18" charset="0"/>
              </a:rPr>
              <a:t>LO CONSEGUISTE.</a:t>
            </a:r>
            <a:r>
              <a:rPr lang="es-ES" sz="2800" dirty="0" smtClean="0">
                <a:solidFill>
                  <a:schemeClr val="bg2">
                    <a:lumMod val="40000"/>
                    <a:lumOff val="60000"/>
                  </a:schemeClr>
                </a:solidFill>
                <a:latin typeface="Bookman Old Style" panose="02050604050505020204" pitchFamily="18" charset="0"/>
              </a:rPr>
              <a:t/>
            </a:r>
            <a:br>
              <a:rPr lang="es-ES" sz="2800" dirty="0" smtClean="0">
                <a:solidFill>
                  <a:schemeClr val="bg2">
                    <a:lumMod val="40000"/>
                    <a:lumOff val="60000"/>
                  </a:schemeClr>
                </a:solidFill>
                <a:latin typeface="Bookman Old Style" panose="02050604050505020204" pitchFamily="18" charset="0"/>
              </a:rPr>
            </a:br>
            <a:r>
              <a:rPr lang="es-ES" sz="2800" dirty="0" smtClean="0">
                <a:solidFill>
                  <a:schemeClr val="bg2">
                    <a:lumMod val="40000"/>
                    <a:lumOff val="60000"/>
                  </a:schemeClr>
                </a:solidFill>
                <a:latin typeface="Bookman Old Style" panose="02050604050505020204" pitchFamily="18" charset="0"/>
              </a:rPr>
              <a:t> </a:t>
            </a:r>
            <a:br>
              <a:rPr lang="es-ES" sz="2800" dirty="0" smtClean="0">
                <a:solidFill>
                  <a:schemeClr val="bg2">
                    <a:lumMod val="40000"/>
                    <a:lumOff val="60000"/>
                  </a:schemeClr>
                </a:solidFill>
                <a:latin typeface="Bookman Old Style" panose="02050604050505020204" pitchFamily="18" charset="0"/>
              </a:rPr>
            </a:br>
            <a:r>
              <a:rPr lang="es-ES" sz="2800" dirty="0" smtClean="0">
                <a:solidFill>
                  <a:schemeClr val="tx1">
                    <a:lumMod val="65000"/>
                    <a:lumOff val="35000"/>
                  </a:schemeClr>
                </a:solidFill>
                <a:latin typeface="Bookman Old Style" panose="02050604050505020204" pitchFamily="18" charset="0"/>
              </a:rPr>
              <a:t>YA TIENES EN TU PODER EL PAPIRO DE AHMNES, CON EL PRIMER NUMERO DEL CÓDIGO </a:t>
            </a:r>
            <a:endParaRPr lang="es-ES" sz="2800" dirty="0">
              <a:solidFill>
                <a:schemeClr val="tx1">
                  <a:lumMod val="65000"/>
                  <a:lumOff val="35000"/>
                </a:schemeClr>
              </a:solidFill>
              <a:latin typeface="Bookman Old Style" panose="02050604050505020204" pitchFamily="18" charset="0"/>
            </a:endParaRPr>
          </a:p>
        </p:txBody>
      </p:sp>
      <p:sp>
        <p:nvSpPr>
          <p:cNvPr id="7" name="6 Botón de acción: Hacia delante o Siguiente">
            <a:hlinkClick r:id="" action="ppaction://hlinkshowjump?jump=nextslide" highlightClick="1"/>
          </p:cNvPr>
          <p:cNvSpPr/>
          <p:nvPr/>
        </p:nvSpPr>
        <p:spPr>
          <a:xfrm>
            <a:off x="5652120" y="3964276"/>
            <a:ext cx="1584176" cy="1142836"/>
          </a:xfrm>
          <a:prstGeom prst="actionButtonForwardNex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2915816" y="4074029"/>
            <a:ext cx="1944216" cy="923330"/>
          </a:xfrm>
          <a:prstGeom prst="rect">
            <a:avLst/>
          </a:prstGeom>
          <a:solidFill>
            <a:schemeClr val="bg1"/>
          </a:solidFill>
          <a:ln>
            <a:solidFill>
              <a:schemeClr val="accent1"/>
            </a:solidFill>
          </a:ln>
        </p:spPr>
        <p:txBody>
          <a:bodyPr wrap="square" rtlCol="0">
            <a:spAutoFit/>
          </a:bodyPr>
          <a:lstStyle/>
          <a:p>
            <a:endParaRPr lang="es-ES" b="1" dirty="0" smtClean="0">
              <a:solidFill>
                <a:srgbClr val="FF0000"/>
              </a:solidFill>
            </a:endParaRPr>
          </a:p>
          <a:p>
            <a:pPr algn="ctr"/>
            <a:r>
              <a:rPr lang="es-ES" b="1" dirty="0" smtClean="0">
                <a:solidFill>
                  <a:srgbClr val="FF0000"/>
                </a:solidFill>
              </a:rPr>
              <a:t>CÓDIGO</a:t>
            </a:r>
            <a:r>
              <a:rPr lang="es-ES" dirty="0" smtClean="0"/>
              <a:t> = </a:t>
            </a:r>
            <a:r>
              <a:rPr lang="es-ES" dirty="0"/>
              <a:t>3</a:t>
            </a:r>
            <a:endParaRPr lang="es-ES" dirty="0" smtClean="0"/>
          </a:p>
          <a:p>
            <a:endParaRPr lang="es-ES" dirty="0"/>
          </a:p>
        </p:txBody>
      </p:sp>
    </p:spTree>
    <p:extLst>
      <p:ext uri="{BB962C8B-B14F-4D97-AF65-F5344CB8AC3E}">
        <p14:creationId xmlns:p14="http://schemas.microsoft.com/office/powerpoint/2010/main" val="4052472701"/>
      </p:ext>
    </p:extLst>
  </p:cSld>
  <p:clrMapOvr>
    <a:masterClrMapping/>
  </p:clrMapOvr>
  <p:transition spd="slow" advClick="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3000" fill="hold"/>
                                        <p:tgtEl>
                                          <p:spTgt spid="2"/>
                                        </p:tgtEl>
                                        <p:attrNameLst>
                                          <p:attrName>style.textDecorationUnderline</p:attrName>
                                        </p:attrNameLst>
                                      </p:cBhvr>
                                      <p:to>
                                        <p:strVal val="true"/>
                                      </p:to>
                                    </p:set>
                                  </p:childTnLst>
                                </p:cTn>
                              </p:par>
                              <p:par>
                                <p:cTn id="7" presetID="1" presetClass="mediacall" presetSubtype="0" fill="hold" nodeType="withEffect">
                                  <p:stCondLst>
                                    <p:cond delay="0"/>
                                  </p:stCondLst>
                                  <p:childTnLst>
                                    <p:cmd type="call" cmd="playFrom(0.0)">
                                      <p:cBhvr>
                                        <p:cTn id="8" dur="47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972" y="414133"/>
            <a:ext cx="8335720" cy="5616624"/>
          </a:xfrm>
          <a:prstGeom prst="rect">
            <a:avLst/>
          </a:prstGeom>
        </p:spPr>
      </p:pic>
      <p:pic>
        <p:nvPicPr>
          <p:cNvPr id="2" name="MUSICA CHIN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4365104"/>
            <a:ext cx="609600" cy="609600"/>
          </a:xfrm>
          <a:prstGeom prst="rect">
            <a:avLst/>
          </a:prstGeom>
        </p:spPr>
      </p:pic>
      <p:pic>
        <p:nvPicPr>
          <p:cNvPr id="4" name="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593" y="3264720"/>
            <a:ext cx="1668566" cy="570116"/>
          </a:xfrm>
          <a:prstGeom prst="rect">
            <a:avLst/>
          </a:prstGeom>
          <a:scene3d>
            <a:camera prst="orthographicFront"/>
            <a:lightRig rig="threePt" dir="t"/>
          </a:scene3d>
          <a:sp3d prstMaterial="metal"/>
        </p:spPr>
      </p:pic>
      <p:pic>
        <p:nvPicPr>
          <p:cNvPr id="5" name="4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6056" y="3920821"/>
            <a:ext cx="3383256" cy="1897563"/>
          </a:xfrm>
          <a:prstGeom prst="rect">
            <a:avLst/>
          </a:prstGeom>
        </p:spPr>
      </p:pic>
      <p:sp>
        <p:nvSpPr>
          <p:cNvPr id="7" name="6 Llamada con línea 2"/>
          <p:cNvSpPr/>
          <p:nvPr/>
        </p:nvSpPr>
        <p:spPr>
          <a:xfrm>
            <a:off x="2699792" y="569640"/>
            <a:ext cx="2304256" cy="1350932"/>
          </a:xfrm>
          <a:prstGeom prst="borderCallout2">
            <a:avLst>
              <a:gd name="adj1" fmla="val 55874"/>
              <a:gd name="adj2" fmla="val 107824"/>
              <a:gd name="adj3" fmla="val 36750"/>
              <a:gd name="adj4" fmla="val 116957"/>
              <a:gd name="adj5" fmla="val 35381"/>
              <a:gd name="adj6" fmla="val 155081"/>
            </a:avLst>
          </a:prstGeom>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EL SEGUNDO DESTINO ES ...</a:t>
            </a:r>
            <a:endParaRPr lang="es-E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7 Redondear rectángulo de esquina sencilla"/>
          <p:cNvSpPr/>
          <p:nvPr/>
        </p:nvSpPr>
        <p:spPr>
          <a:xfrm>
            <a:off x="5327524" y="2420888"/>
            <a:ext cx="2448272" cy="558844"/>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FFC000"/>
                </a:solidFill>
                <a:latin typeface="Shanghai" panose="00000400000000000000" pitchFamily="2" charset="0"/>
              </a:rPr>
              <a:t>CHINA</a:t>
            </a:r>
            <a:endParaRPr lang="es-ES" dirty="0">
              <a:solidFill>
                <a:srgbClr val="FFC000"/>
              </a:solidFill>
              <a:latin typeface="Shanghai" panose="00000400000000000000" pitchFamily="2" charset="0"/>
            </a:endParaRPr>
          </a:p>
        </p:txBody>
      </p:sp>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2051" y="476672"/>
            <a:ext cx="1096441" cy="130812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2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552" y="3913246"/>
            <a:ext cx="2723945" cy="1915273"/>
          </a:xfrm>
          <a:prstGeom prst="rect">
            <a:avLst/>
          </a:prstGeom>
        </p:spPr>
      </p:pic>
    </p:spTree>
    <p:extLst>
      <p:ext uri="{BB962C8B-B14F-4D97-AF65-F5344CB8AC3E}">
        <p14:creationId xmlns:p14="http://schemas.microsoft.com/office/powerpoint/2010/main" val="3026971642"/>
      </p:ext>
    </p:extLst>
  </p:cSld>
  <p:clrMapOvr>
    <a:masterClrMapping/>
  </p:clrMapOvr>
  <mc:AlternateContent xmlns:mc="http://schemas.openxmlformats.org/markup-compatibility/2006" xmlns:p14="http://schemas.microsoft.com/office/powerpoint/2010/main">
    <mc:Choice Requires="p14">
      <p:transition spd="slow" p14:dur="2500" advClick="0" advTm="2000">
        <p14:prism isContent="1"/>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4" presetClass="path" presetSubtype="0" accel="50000" decel="50000" fill="hold" nodeType="withEffect">
                                  <p:stCondLst>
                                    <p:cond delay="0"/>
                                  </p:stCondLst>
                                  <p:childTnLst>
                                    <p:animMotion origin="layout" path="M 0.10573 0.01388 L 0.19427 -0.07957 C 0.21285 -0.10062 0.24063 -0.11196 0.26962 -0.11196 C 0.30278 -0.11196 0.32917 -0.10062 0.34775 -0.07957 L 0.43646 0.01388 " pathEditMode="relative" rAng="0" ptsTypes="FffFF">
                                      <p:cBhvr>
                                        <p:cTn id="8" dur="3000" fill="hold"/>
                                        <p:tgtEl>
                                          <p:spTgt spid="4"/>
                                        </p:tgtEl>
                                        <p:attrNameLst>
                                          <p:attrName>ppt_x</p:attrName>
                                          <p:attrName>ppt_y</p:attrName>
                                        </p:attrNameLst>
                                      </p:cBhvr>
                                      <p:rCtr x="16528" y="-6292"/>
                                    </p:animMotion>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xit" presetSubtype="0" fill="hold" grpId="1" nodeType="withEffect">
                                  <p:stCondLst>
                                    <p:cond delay="1000"/>
                                  </p:stCondLst>
                                  <p:childTnLst>
                                    <p:animEffect transition="out" filter="fade">
                                      <p:cBhvr>
                                        <p:cTn id="12" dur="3000"/>
                                        <p:tgtEl>
                                          <p:spTgt spid="7"/>
                                        </p:tgtEl>
                                      </p:cBhvr>
                                    </p:animEffect>
                                    <p:set>
                                      <p:cBhvr>
                                        <p:cTn id="13" dur="1" fill="hold">
                                          <p:stCondLst>
                                            <p:cond delay="2999"/>
                                          </p:stCondLst>
                                        </p:cTn>
                                        <p:tgtEl>
                                          <p:spTgt spid="7"/>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2000"/>
                                        <p:tgtEl>
                                          <p:spTgt spid="8"/>
                                        </p:tgtEl>
                                      </p:cBhvr>
                                    </p:animEffect>
                                  </p:childTnLst>
                                </p:cTn>
                              </p:par>
                              <p:par>
                                <p:cTn id="17" presetID="1" presetClass="entr" presetSubtype="0" fill="hold" nodeType="withEffect">
                                  <p:stCondLst>
                                    <p:cond delay="100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0">
                <p:cTn id="19" repeatCount="indefinite"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4 Marcador de texto"/>
          <p:cNvSpPr>
            <a:spLocks noGrp="1"/>
          </p:cNvSpPr>
          <p:nvPr>
            <p:ph type="body" idx="1"/>
          </p:nvPr>
        </p:nvSpPr>
        <p:spPr/>
        <p:txBody>
          <a:bodyPr/>
          <a:lstStyle/>
          <a:p>
            <a:r>
              <a:rPr lang="es-ES" dirty="0" smtClean="0">
                <a:solidFill>
                  <a:srgbClr val="FFC000"/>
                </a:solidFill>
                <a:latin typeface="Shanghai" panose="00000400000000000000" pitchFamily="2" charset="0"/>
              </a:rPr>
              <a:t>CHINA</a:t>
            </a:r>
            <a:endParaRPr lang="es-ES" dirty="0">
              <a:solidFill>
                <a:srgbClr val="FFC000"/>
              </a:solidFill>
              <a:latin typeface="Shanghai" panose="00000400000000000000" pitchFamily="2" charset="0"/>
            </a:endParaRPr>
          </a:p>
        </p:txBody>
      </p:sp>
      <p:sp>
        <p:nvSpPr>
          <p:cNvPr id="6" name="5 Marcador de contenido"/>
          <p:cNvSpPr>
            <a:spLocks noGrp="1"/>
          </p:cNvSpPr>
          <p:nvPr>
            <p:ph sz="quarter" idx="2"/>
          </p:nvPr>
        </p:nvSpPr>
        <p:spPr>
          <a:xfrm>
            <a:off x="391200" y="2132856"/>
            <a:ext cx="8069232" cy="3489960"/>
          </a:xfrm>
        </p:spPr>
        <p:txBody>
          <a:bodyPr>
            <a:noAutofit/>
          </a:bodyPr>
          <a:lstStyle/>
          <a:p>
            <a:pPr marL="0" indent="0">
              <a:buNone/>
            </a:pPr>
            <a:r>
              <a:rPr lang="es-ES" sz="2800" b="1" dirty="0" smtClean="0">
                <a:latin typeface="Bookman Old Style" panose="02050604050505020204" pitchFamily="18" charset="0"/>
              </a:rPr>
              <a:t>En una región fértil surge esta antigua civilización oriental que ha sobrevivido 4000 años. Sus grandes obras de ingeniería se complementaron con la construcción de una gran obra defensiva:</a:t>
            </a:r>
          </a:p>
          <a:p>
            <a:pPr marL="0" indent="0" algn="ctr">
              <a:buNone/>
            </a:pPr>
            <a:r>
              <a:rPr lang="es-ES" sz="2800" b="1" dirty="0" smtClean="0"/>
              <a:t> </a:t>
            </a:r>
            <a:endParaRPr lang="es-ES" sz="2800" b="1" dirty="0"/>
          </a:p>
        </p:txBody>
      </p:sp>
      <p:pic>
        <p:nvPicPr>
          <p:cNvPr id="11" name="1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548680"/>
            <a:ext cx="1656184" cy="1479785"/>
          </a:xfrm>
          <a:prstGeom prst="rect">
            <a:avLst/>
          </a:prstGeom>
        </p:spPr>
      </p:pic>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524098"/>
            <a:ext cx="2088232" cy="1413529"/>
          </a:xfrm>
          <a:prstGeom prst="rect">
            <a:avLst/>
          </a:prstGeom>
        </p:spPr>
      </p:pic>
    </p:spTree>
    <p:extLst>
      <p:ext uri="{BB962C8B-B14F-4D97-AF65-F5344CB8AC3E}">
        <p14:creationId xmlns:p14="http://schemas.microsoft.com/office/powerpoint/2010/main" val="270944949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3000" fill="hold"/>
                                        <p:tgtEl>
                                          <p:spTgt spid="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7" name="6 Título"/>
          <p:cNvSpPr>
            <a:spLocks noGrp="1"/>
          </p:cNvSpPr>
          <p:nvPr>
            <p:ph type="title"/>
          </p:nvPr>
        </p:nvSpPr>
        <p:spPr>
          <a:xfrm>
            <a:off x="539552" y="4797152"/>
            <a:ext cx="8183880" cy="1051560"/>
          </a:xfrm>
        </p:spPr>
        <p:txBody>
          <a:bodyPr/>
          <a:lstStyle/>
          <a:p>
            <a:pPr algn="ctr"/>
            <a:r>
              <a:rPr lang="es-ES" dirty="0" smtClean="0">
                <a:solidFill>
                  <a:srgbClr val="FFC000"/>
                </a:solidFill>
              </a:rPr>
              <a:t>La gran muralla china </a:t>
            </a:r>
            <a:endParaRPr lang="es-ES" dirty="0">
              <a:solidFill>
                <a:srgbClr val="FFC000"/>
              </a:solidFill>
            </a:endParaRPr>
          </a:p>
        </p:txBody>
      </p:sp>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692696"/>
            <a:ext cx="6048672" cy="4536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7787756"/>
      </p:ext>
    </p:extLst>
  </p:cSld>
  <p:clrMapOvr>
    <a:masterClrMapping/>
  </p:clrMapOvr>
  <mc:AlternateContent xmlns:mc="http://schemas.openxmlformats.org/markup-compatibility/2006" xmlns:p14="http://schemas.microsoft.com/office/powerpoint/2010/main">
    <mc:Choice Requires="p14">
      <p:transition spd="slow" p14:dur="2750" advClick="0" advTm="2000">
        <p:fade/>
      </p:transition>
    </mc:Choice>
    <mc:Fallback xmlns="">
      <p:transition spd="slow" advClick="0" advTm="2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8194" name="Picture 2" descr="http://jacques.prevost.free.fr/cahiers/c060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0761" y="2924944"/>
            <a:ext cx="2169671" cy="1656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2 Marcador de texto"/>
          <p:cNvSpPr>
            <a:spLocks noGrp="1"/>
          </p:cNvSpPr>
          <p:nvPr>
            <p:ph type="body" idx="1"/>
          </p:nvPr>
        </p:nvSpPr>
        <p:spPr>
          <a:xfrm>
            <a:off x="607224" y="579438"/>
            <a:ext cx="7349152" cy="5081810"/>
          </a:xfrm>
        </p:spPr>
        <p:txBody>
          <a:bodyPr>
            <a:normAutofit fontScale="32500" lnSpcReduction="20000"/>
          </a:bodyPr>
          <a:lstStyle/>
          <a:p>
            <a:r>
              <a:rPr lang="es-ES" sz="8600" dirty="0" smtClean="0">
                <a:latin typeface="Bookman Old Style" panose="02050604050505020204" pitchFamily="18" charset="0"/>
              </a:rPr>
              <a:t>En </a:t>
            </a:r>
            <a:r>
              <a:rPr lang="es-ES" sz="8600" dirty="0">
                <a:latin typeface="Bookman Old Style" panose="02050604050505020204" pitchFamily="18" charset="0"/>
              </a:rPr>
              <a:t>China el emperador </a:t>
            </a:r>
            <a:r>
              <a:rPr lang="es-ES" sz="8600" dirty="0" err="1">
                <a:solidFill>
                  <a:srgbClr val="FF0000"/>
                </a:solidFill>
                <a:latin typeface="Shanghai" panose="00000400000000000000" pitchFamily="2" charset="0"/>
              </a:rPr>
              <a:t>Quin</a:t>
            </a:r>
            <a:r>
              <a:rPr lang="es-ES" sz="8600" dirty="0">
                <a:solidFill>
                  <a:srgbClr val="FF0000"/>
                </a:solidFill>
                <a:latin typeface="Shanghai" panose="00000400000000000000" pitchFamily="2" charset="0"/>
              </a:rPr>
              <a:t> </a:t>
            </a:r>
            <a:r>
              <a:rPr lang="es-ES" sz="8600" dirty="0" err="1">
                <a:solidFill>
                  <a:srgbClr val="FF0000"/>
                </a:solidFill>
                <a:latin typeface="Shanghai" panose="00000400000000000000" pitchFamily="2" charset="0"/>
              </a:rPr>
              <a:t>Shi</a:t>
            </a:r>
            <a:r>
              <a:rPr lang="es-ES" sz="8600" dirty="0">
                <a:solidFill>
                  <a:srgbClr val="FF0000"/>
                </a:solidFill>
                <a:latin typeface="Shanghai" panose="00000400000000000000" pitchFamily="2" charset="0"/>
              </a:rPr>
              <a:t> </a:t>
            </a:r>
            <a:r>
              <a:rPr lang="es-ES" sz="8600" dirty="0" err="1">
                <a:solidFill>
                  <a:srgbClr val="FF0000"/>
                </a:solidFill>
                <a:latin typeface="Shanghai" panose="00000400000000000000" pitchFamily="2" charset="0"/>
              </a:rPr>
              <a:t>Huang</a:t>
            </a:r>
            <a:r>
              <a:rPr lang="es-ES" sz="8600" dirty="0">
                <a:latin typeface="Shanghai" panose="00000400000000000000" pitchFamily="2" charset="0"/>
              </a:rPr>
              <a:t> </a:t>
            </a:r>
            <a:r>
              <a:rPr lang="es-ES" sz="8600" dirty="0">
                <a:latin typeface="Bookman Old Style" panose="02050604050505020204" pitchFamily="18" charset="0"/>
              </a:rPr>
              <a:t>en el año 212 A.C ordenó que todos los libros de su estado fueran </a:t>
            </a:r>
            <a:r>
              <a:rPr lang="es-ES" sz="8600" dirty="0" smtClean="0">
                <a:latin typeface="Bookman Old Style" panose="02050604050505020204" pitchFamily="18" charset="0"/>
              </a:rPr>
              <a:t>quemados. Como </a:t>
            </a:r>
            <a:r>
              <a:rPr lang="es-ES" sz="8600" dirty="0">
                <a:latin typeface="Bookman Old Style" panose="02050604050505020204" pitchFamily="18" charset="0"/>
              </a:rPr>
              <a:t>consecuencia se conoce muy poco de la matemática </a:t>
            </a:r>
            <a:r>
              <a:rPr lang="es-ES" sz="8600" dirty="0" smtClean="0">
                <a:latin typeface="Bookman Old Style" panose="02050604050505020204" pitchFamily="18" charset="0"/>
              </a:rPr>
              <a:t>China ancestral, </a:t>
            </a:r>
            <a:r>
              <a:rPr lang="es-ES" sz="8600" dirty="0">
                <a:latin typeface="Bookman Old Style" panose="02050604050505020204" pitchFamily="18" charset="0"/>
              </a:rPr>
              <a:t>uno de los pocos libros que sobrevivió fue </a:t>
            </a:r>
            <a:r>
              <a:rPr lang="es-ES" sz="8600" dirty="0">
                <a:solidFill>
                  <a:srgbClr val="FFC000"/>
                </a:solidFill>
                <a:latin typeface="Shanghai" panose="00000400000000000000" pitchFamily="2" charset="0"/>
              </a:rPr>
              <a:t>I </a:t>
            </a:r>
            <a:r>
              <a:rPr lang="es-ES" sz="8600" dirty="0" smtClean="0">
                <a:solidFill>
                  <a:srgbClr val="FFC000"/>
                </a:solidFill>
                <a:latin typeface="Shanghai" panose="00000400000000000000" pitchFamily="2" charset="0"/>
              </a:rPr>
              <a:t>CHING</a:t>
            </a:r>
            <a:r>
              <a:rPr lang="es-ES" sz="8600" dirty="0" smtClean="0">
                <a:solidFill>
                  <a:srgbClr val="FFC000"/>
                </a:solidFill>
                <a:latin typeface="Bookman Old Style" panose="02050604050505020204" pitchFamily="18" charset="0"/>
              </a:rPr>
              <a:t>.</a:t>
            </a:r>
          </a:p>
          <a:p>
            <a:endParaRPr lang="es-ES" sz="8600" dirty="0" smtClean="0"/>
          </a:p>
          <a:p>
            <a:r>
              <a:rPr lang="es-ES" sz="8600" dirty="0" smtClean="0">
                <a:latin typeface="Bookman Old Style" panose="02050604050505020204" pitchFamily="18" charset="0"/>
              </a:rPr>
              <a:t>Deberás </a:t>
            </a:r>
            <a:r>
              <a:rPr lang="es-ES" sz="8600" dirty="0">
                <a:latin typeface="Bookman Old Style" panose="02050604050505020204" pitchFamily="18" charset="0"/>
              </a:rPr>
              <a:t>recuperarlo para poder obtener el siguiente número del código.  </a:t>
            </a:r>
          </a:p>
          <a:p>
            <a:endParaRPr lang="es-ES" dirty="0">
              <a:latin typeface="Bookman Old Style" panose="02050604050505020204" pitchFamily="18" charset="0"/>
            </a:endParaRP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211" y="620688"/>
            <a:ext cx="1037813" cy="1745655"/>
          </a:xfrm>
          <a:prstGeom prst="rect">
            <a:avLst/>
          </a:prstGeom>
          <a:ln>
            <a:noFill/>
          </a:ln>
          <a:effectLst>
            <a:softEdge rad="112500"/>
          </a:effectLst>
        </p:spPr>
      </p:pic>
    </p:spTree>
    <p:extLst>
      <p:ext uri="{BB962C8B-B14F-4D97-AF65-F5344CB8AC3E}">
        <p14:creationId xmlns:p14="http://schemas.microsoft.com/office/powerpoint/2010/main" val="334986505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8" presetClass="emph" presetSubtype="0" fill="hold" grpId="0" nodeType="afterEffect">
                                  <p:stCondLst>
                                    <p:cond delay="0"/>
                                  </p:stCondLst>
                                  <p:iterate type="lt">
                                    <p:tmPct val="4000"/>
                                  </p:iterate>
                                  <p:childTnLst>
                                    <p:set>
                                      <p:cBhvr override="childStyle">
                                        <p:cTn id="9" dur="3000" fill="hold"/>
                                        <p:tgtEl>
                                          <p:spTgt spid="3">
                                            <p:txEl>
                                              <p:pRg st="0" end="0"/>
                                            </p:txEl>
                                          </p:spTgt>
                                        </p:tgtEl>
                                        <p:attrNameLst>
                                          <p:attrName>style.textDecorationUnderline</p:attrName>
                                        </p:attrNameLst>
                                      </p:cBhvr>
                                      <p:to>
                                        <p:strVal val="true"/>
                                      </p:to>
                                    </p:set>
                                  </p:childTnLst>
                                </p:cTn>
                              </p:par>
                            </p:childTnLst>
                          </p:cTn>
                        </p:par>
                        <p:par>
                          <p:cTn id="10" fill="hold">
                            <p:stCondLst>
                              <p:cond delay="26040"/>
                            </p:stCondLst>
                            <p:childTnLst>
                              <p:par>
                                <p:cTn id="11" presetID="1" presetClass="entr" presetSubtype="0" fill="hold" nodeType="afterEffect">
                                  <p:stCondLst>
                                    <p:cond delay="0"/>
                                  </p:stCondLst>
                                  <p:iterate type="lt">
                                    <p:tmAbs val="0"/>
                                  </p:iterate>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26040"/>
                            </p:stCondLst>
                            <p:childTnLst>
                              <p:par>
                                <p:cTn id="14" presetID="18" presetClass="emph" presetSubtype="0" fill="hold" grpId="0" nodeType="afterEffect">
                                  <p:stCondLst>
                                    <p:cond delay="0"/>
                                  </p:stCondLst>
                                  <p:iterate type="lt">
                                    <p:tmPct val="4000"/>
                                  </p:iterate>
                                  <p:childTnLst>
                                    <p:set>
                                      <p:cBhvr override="childStyle">
                                        <p:cTn id="15" dur="30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48680"/>
            <a:ext cx="8346731" cy="5816945"/>
          </a:xfrm>
          <a:prstGeom prst="rect">
            <a:avLst/>
          </a:prstGeom>
          <a:ln>
            <a:noFill/>
          </a:ln>
          <a:effectLst>
            <a:outerShdw blurRad="292100" dist="139700" dir="2700000" algn="tl" rotWithShape="0">
              <a:srgbClr val="333333">
                <a:alpha val="65000"/>
              </a:srgbClr>
            </a:outerShdw>
          </a:effectLst>
        </p:spPr>
      </p:pic>
      <p:sp>
        <p:nvSpPr>
          <p:cNvPr id="5" name="4 Marcador de texto"/>
          <p:cNvSpPr>
            <a:spLocks noGrp="1"/>
          </p:cNvSpPr>
          <p:nvPr>
            <p:ph type="body" idx="1"/>
          </p:nvPr>
        </p:nvSpPr>
        <p:spPr>
          <a:xfrm>
            <a:off x="649292" y="494932"/>
            <a:ext cx="3931920" cy="792162"/>
          </a:xfrm>
        </p:spPr>
        <p:txBody>
          <a:bodyPr/>
          <a:lstStyle/>
          <a:p>
            <a:r>
              <a:rPr lang="es-ES" dirty="0" smtClean="0">
                <a:solidFill>
                  <a:srgbClr val="FFC000"/>
                </a:solidFill>
              </a:rPr>
              <a:t>CHINA</a:t>
            </a:r>
          </a:p>
        </p:txBody>
      </p:sp>
      <p:sp>
        <p:nvSpPr>
          <p:cNvPr id="2" name="1 CuadroTexto"/>
          <p:cNvSpPr txBox="1"/>
          <p:nvPr/>
        </p:nvSpPr>
        <p:spPr>
          <a:xfrm>
            <a:off x="4427984" y="764704"/>
            <a:ext cx="4140788" cy="1569660"/>
          </a:xfrm>
          <a:prstGeom prst="rect">
            <a:avLst/>
          </a:prstGeom>
          <a:solidFill>
            <a:schemeClr val="bg1"/>
          </a:solidFill>
          <a:ln>
            <a:noFill/>
          </a:ln>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400" dirty="0" smtClean="0">
                <a:solidFill>
                  <a:srgbClr val="FF0000"/>
                </a:solidFill>
                <a:latin typeface="Bookman Old Style" panose="02050604050505020204" pitchFamily="18" charset="0"/>
              </a:rPr>
              <a:t>Debes adquirir los siguientes conocimientos para avanzar en tu aventura</a:t>
            </a:r>
            <a:endParaRPr lang="es-ES" sz="2400" dirty="0">
              <a:solidFill>
                <a:srgbClr val="FF0000"/>
              </a:solidFill>
              <a:latin typeface="Bookman Old Style" panose="02050604050505020204" pitchFamily="18" charset="0"/>
            </a:endParaRPr>
          </a:p>
        </p:txBody>
      </p:sp>
    </p:spTree>
    <p:extLst>
      <p:ext uri="{BB962C8B-B14F-4D97-AF65-F5344CB8AC3E}">
        <p14:creationId xmlns:p14="http://schemas.microsoft.com/office/powerpoint/2010/main" val="264537899"/>
      </p:ext>
    </p:extLst>
  </p:cSld>
  <p:clrMapOvr>
    <a:masterClrMapping/>
  </p:clrMapOvr>
  <mc:AlternateContent xmlns:mc="http://schemas.openxmlformats.org/markup-compatibility/2006" xmlns:p14="http://schemas.microsoft.com/office/powerpoint/2010/main">
    <mc:Choice Requires="p14">
      <p:transition spd="slow" p14:dur="2000" advClick="0" advTm="0">
        <p:fad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3000" fill="hold"/>
                                        <p:tgtEl>
                                          <p:spTgt spid="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7" name="6 Título"/>
          <p:cNvSpPr>
            <a:spLocks noGrp="1"/>
          </p:cNvSpPr>
          <p:nvPr>
            <p:ph type="title"/>
          </p:nvPr>
        </p:nvSpPr>
        <p:spPr>
          <a:xfrm>
            <a:off x="383334" y="188640"/>
            <a:ext cx="8183880" cy="1051560"/>
          </a:xfrm>
        </p:spPr>
        <p:txBody>
          <a:bodyPr>
            <a:normAutofit fontScale="90000"/>
          </a:bodyPr>
          <a:lstStyle/>
          <a:p>
            <a:r>
              <a:rPr lang="es-ES" dirty="0" smtClean="0">
                <a:solidFill>
                  <a:srgbClr val="FFC000"/>
                </a:solidFill>
              </a:rPr>
              <a:t>SISTEMA DE NUMERACIÓN CHINO</a:t>
            </a:r>
            <a:endParaRPr lang="es-ES" dirty="0">
              <a:solidFill>
                <a:srgbClr val="FFC000"/>
              </a:solidFill>
            </a:endParaRPr>
          </a:p>
        </p:txBody>
      </p:sp>
      <p:sp>
        <p:nvSpPr>
          <p:cNvPr id="9" name="8 Botón de acción: Hacia delante o Siguiente">
            <a:hlinkClick r:id="" action="ppaction://hlinkshowjump?jump=nextslide" highlightClick="1"/>
          </p:cNvPr>
          <p:cNvSpPr/>
          <p:nvPr/>
        </p:nvSpPr>
        <p:spPr>
          <a:xfrm>
            <a:off x="6732240" y="4869160"/>
            <a:ext cx="1440160" cy="792088"/>
          </a:xfrm>
          <a:prstGeom prst="actionButtonForwardNext">
            <a:avLst/>
          </a:prstGeom>
          <a:blipFill>
            <a:blip r:embed="rId2"/>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p:cNvPicPr/>
          <p:nvPr/>
        </p:nvPicPr>
        <p:blipFill>
          <a:blip r:embed="rId3">
            <a:extLst>
              <a:ext uri="{28A0092B-C50C-407E-A947-70E740481C1C}">
                <a14:useLocalDpi xmlns:a14="http://schemas.microsoft.com/office/drawing/2010/main" val="0"/>
              </a:ext>
            </a:extLst>
          </a:blip>
          <a:stretch>
            <a:fillRect/>
          </a:stretch>
        </p:blipFill>
        <p:spPr bwMode="auto">
          <a:xfrm>
            <a:off x="5808486" y="1642588"/>
            <a:ext cx="2580313" cy="1340346"/>
          </a:xfrm>
          <a:prstGeom prst="rect">
            <a:avLst/>
          </a:prstGeom>
          <a:noFill/>
          <a:ln>
            <a:noFill/>
          </a:ln>
        </p:spPr>
      </p:pic>
      <p:sp>
        <p:nvSpPr>
          <p:cNvPr id="2" name="1 Rectángulo"/>
          <p:cNvSpPr/>
          <p:nvPr/>
        </p:nvSpPr>
        <p:spPr>
          <a:xfrm>
            <a:off x="691944" y="1412776"/>
            <a:ext cx="4816160" cy="3785652"/>
          </a:xfrm>
          <a:prstGeom prst="rect">
            <a:avLst/>
          </a:prstGeom>
        </p:spPr>
        <p:txBody>
          <a:bodyPr wrap="square">
            <a:spAutoFit/>
          </a:bodyPr>
          <a:lstStyle/>
          <a:p>
            <a:r>
              <a:rPr lang="es-ES" sz="1200" dirty="0">
                <a:latin typeface="+mj-lt"/>
              </a:rPr>
              <a:t>El sistema de numeración chino es un sistema hibrido , utiliza el principio aditivo y </a:t>
            </a:r>
            <a:r>
              <a:rPr lang="es-ES" sz="1200" dirty="0" smtClean="0">
                <a:latin typeface="+mj-lt"/>
              </a:rPr>
              <a:t>multiplicativo</a:t>
            </a:r>
            <a:r>
              <a:rPr lang="es-ES" sz="1200" dirty="0" smtClean="0">
                <a:latin typeface="Bookman Old Style" panose="02050604050505020204" pitchFamily="18" charset="0"/>
              </a:rPr>
              <a:t>.</a:t>
            </a:r>
          </a:p>
          <a:p>
            <a:endParaRPr lang="es-ES_tradnl" sz="1200" dirty="0" smtClean="0"/>
          </a:p>
          <a:p>
            <a:r>
              <a:rPr lang="es-ES_tradnl" sz="1200" dirty="0" smtClean="0"/>
              <a:t>Es </a:t>
            </a:r>
            <a:r>
              <a:rPr lang="es-ES_tradnl" sz="1200" dirty="0"/>
              <a:t>un sistema decimal que se usa las unidades y las distintas potencias de 10 cuyas grafías </a:t>
            </a:r>
            <a:r>
              <a:rPr lang="es-ES_tradnl" sz="1200" dirty="0" smtClean="0"/>
              <a:t>aparecen en la foto.</a:t>
            </a:r>
          </a:p>
          <a:p>
            <a:endParaRPr lang="es-ES_tradnl" sz="1200" b="1" dirty="0" smtClean="0"/>
          </a:p>
          <a:p>
            <a:r>
              <a:rPr lang="es-ES_tradnl" sz="1200" b="1" dirty="0" smtClean="0"/>
              <a:t>Reglas</a:t>
            </a:r>
            <a:endParaRPr lang="es-ES" sz="1200" b="1" dirty="0"/>
          </a:p>
          <a:p>
            <a:r>
              <a:rPr lang="es-ES_tradnl" sz="1200" b="1" dirty="0"/>
              <a:t> </a:t>
            </a:r>
            <a:endParaRPr lang="es-ES" sz="1200" b="1" dirty="0"/>
          </a:p>
          <a:p>
            <a:pPr marL="285750" lvl="0" indent="-285750">
              <a:buFont typeface="Arial" panose="020B0604020202020204" pitchFamily="34" charset="0"/>
              <a:buChar char="•"/>
            </a:pPr>
            <a:r>
              <a:rPr lang="es-ES_tradnl" sz="1200" dirty="0"/>
              <a:t>Se utilizan los distintos números hasta el </a:t>
            </a:r>
            <a:r>
              <a:rPr lang="es-ES_tradnl" sz="1200" dirty="0" smtClean="0"/>
              <a:t>diez, centenas y millar.</a:t>
            </a:r>
          </a:p>
          <a:p>
            <a:pPr marL="285750" lvl="0" indent="-285750">
              <a:buFont typeface="Arial" panose="020B0604020202020204" pitchFamily="34" charset="0"/>
              <a:buChar char="•"/>
            </a:pPr>
            <a:r>
              <a:rPr lang="es-ES_tradnl" sz="1200" dirty="0" smtClean="0"/>
              <a:t>Para </a:t>
            </a:r>
            <a:r>
              <a:rPr lang="es-ES_tradnl" sz="1200" dirty="0"/>
              <a:t>formar </a:t>
            </a:r>
            <a:r>
              <a:rPr lang="es-ES_tradnl" sz="1200" dirty="0" smtClean="0"/>
              <a:t>el resto, aplicamos </a:t>
            </a:r>
            <a:r>
              <a:rPr lang="es-ES_tradnl" sz="1200" dirty="0"/>
              <a:t>el principio multiplicativo </a:t>
            </a:r>
            <a:r>
              <a:rPr lang="es-ES_tradnl" sz="1200" dirty="0" smtClean="0"/>
              <a:t>representando. Ejemplo 20= 2x10 </a:t>
            </a:r>
          </a:p>
          <a:p>
            <a:pPr lvl="0"/>
            <a:endParaRPr lang="es-ES_tradnl" sz="1200" dirty="0"/>
          </a:p>
          <a:p>
            <a:pPr lvl="0"/>
            <a:r>
              <a:rPr lang="es-ES_tradnl" sz="1200" dirty="0" smtClean="0"/>
              <a:t> </a:t>
            </a:r>
            <a:endParaRPr lang="es-ES" sz="1200" dirty="0"/>
          </a:p>
          <a:p>
            <a:pPr marL="285750" lvl="0" indent="-285750">
              <a:buFont typeface="Arial" panose="020B0604020202020204" pitchFamily="34" charset="0"/>
              <a:buChar char="•"/>
            </a:pPr>
            <a:r>
              <a:rPr lang="es-ES_tradnl" sz="1200" dirty="0"/>
              <a:t>El orden en la escritura es fundamental para evitar confusiones como 45 </a:t>
            </a:r>
            <a:r>
              <a:rPr lang="es-ES_tradnl" sz="1200" dirty="0" err="1"/>
              <a:t>ó</a:t>
            </a:r>
            <a:r>
              <a:rPr lang="es-ES_tradnl" sz="1200" dirty="0"/>
              <a:t> 54.</a:t>
            </a:r>
            <a:endParaRPr lang="es-ES" sz="1200" dirty="0"/>
          </a:p>
          <a:p>
            <a:pPr marL="285750" lvl="0" indent="-285750">
              <a:buFont typeface="Arial" panose="020B0604020202020204" pitchFamily="34" charset="0"/>
              <a:buChar char="•"/>
            </a:pPr>
            <a:r>
              <a:rPr lang="es-ES_tradnl" sz="1200" dirty="0"/>
              <a:t>Tradicionalmente se escriben de arriba abajo, aunque también se escriben de izquierda a derecha.</a:t>
            </a:r>
            <a:endParaRPr lang="es-ES" sz="1200" dirty="0"/>
          </a:p>
          <a:p>
            <a:pPr marL="285750" lvl="0" indent="-285750">
              <a:buFont typeface="Arial" panose="020B0604020202020204" pitchFamily="34" charset="0"/>
              <a:buChar char="•"/>
            </a:pPr>
            <a:r>
              <a:rPr lang="es-ES_tradnl" sz="1200" dirty="0"/>
              <a:t>No es necesario el símbolo para el cero, siempre se utilizan todas las grafías.</a:t>
            </a:r>
            <a:endParaRPr lang="es-ES" sz="12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951" y="3260095"/>
            <a:ext cx="6667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1845886"/>
      </p:ext>
    </p:extLst>
  </p:cSld>
  <p:clrMapOvr>
    <a:masterClrMapping/>
  </p:clrMapOvr>
  <p:transition spd="slow">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183880" cy="1051560"/>
          </a:xfrm>
        </p:spPr>
        <p:txBody>
          <a:bodyPr>
            <a:normAutofit fontScale="90000"/>
          </a:bodyPr>
          <a:lstStyle/>
          <a:p>
            <a:r>
              <a:rPr lang="es-ES" dirty="0" smtClean="0">
                <a:solidFill>
                  <a:srgbClr val="FFC000"/>
                </a:solidFill>
              </a:rPr>
              <a:t>MUNDO 2 China</a:t>
            </a:r>
            <a:br>
              <a:rPr lang="es-ES" dirty="0" smtClean="0">
                <a:solidFill>
                  <a:srgbClr val="FFC000"/>
                </a:solidFill>
              </a:rPr>
            </a:br>
            <a:r>
              <a:rPr lang="es-ES" dirty="0" smtClean="0">
                <a:solidFill>
                  <a:srgbClr val="FFC000"/>
                </a:solidFill>
              </a:rPr>
              <a:t>RETO 1</a:t>
            </a:r>
            <a:endParaRPr lang="es-ES" dirty="0">
              <a:solidFill>
                <a:srgbClr val="FFC000"/>
              </a:solidFill>
            </a:endParaRPr>
          </a:p>
        </p:txBody>
      </p:sp>
      <p:pic>
        <p:nvPicPr>
          <p:cNvPr id="8" name="7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40152" y="836712"/>
            <a:ext cx="2014821" cy="1800225"/>
          </a:xfrm>
          <a:prstGeom prst="rect">
            <a:avLst/>
          </a:prstGeom>
          <a:ln>
            <a:noFill/>
          </a:ln>
          <a:effectLst>
            <a:softEdge rad="112500"/>
          </a:effectLst>
        </p:spPr>
      </p:pic>
      <p:sp>
        <p:nvSpPr>
          <p:cNvPr id="4" name="3 Botón de acción: Hacia delante o Siguiente">
            <a:hlinkClick r:id="rId3" action="ppaction://hlinksldjump" highlightClick="1"/>
          </p:cNvPr>
          <p:cNvSpPr/>
          <p:nvPr/>
        </p:nvSpPr>
        <p:spPr>
          <a:xfrm>
            <a:off x="1115616" y="4336404"/>
            <a:ext cx="648072" cy="360040"/>
          </a:xfrm>
          <a:prstGeom prst="actionButtonForwardNext">
            <a:avLst/>
          </a:prstGeom>
          <a:blipFill>
            <a:blip r:embed="rId4"/>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Botón de acción: Hacia delante o Siguiente">
            <a:hlinkClick r:id="" action="ppaction://hlinkshowjump?jump=nextslide" highlightClick="1"/>
          </p:cNvPr>
          <p:cNvSpPr/>
          <p:nvPr/>
        </p:nvSpPr>
        <p:spPr>
          <a:xfrm>
            <a:off x="4716016" y="4335930"/>
            <a:ext cx="648072" cy="360040"/>
          </a:xfrm>
          <a:prstGeom prst="actionButtonForwardNext">
            <a:avLst/>
          </a:prstGeom>
          <a:blipFill>
            <a:blip r:embed="rId4"/>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Botón de acción: Hacia delante o Siguiente">
            <a:hlinkClick r:id="" action="ppaction://hlinkshowjump?jump=nextslide" highlightClick="1"/>
          </p:cNvPr>
          <p:cNvSpPr/>
          <p:nvPr/>
        </p:nvSpPr>
        <p:spPr>
          <a:xfrm>
            <a:off x="2915816" y="4336404"/>
            <a:ext cx="648072" cy="360040"/>
          </a:xfrm>
          <a:prstGeom prst="actionButtonForwardNext">
            <a:avLst/>
          </a:prstGeom>
          <a:blipFill>
            <a:blip r:embed="rId4"/>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Botón de acción: Hacia delante o Siguiente">
            <a:hlinkClick r:id="" action="ppaction://hlinkshowjump?jump=nextslide" highlightClick="1"/>
          </p:cNvPr>
          <p:cNvSpPr/>
          <p:nvPr/>
        </p:nvSpPr>
        <p:spPr>
          <a:xfrm>
            <a:off x="6444208" y="4343173"/>
            <a:ext cx="648072" cy="360040"/>
          </a:xfrm>
          <a:prstGeom prst="actionButtonForwardNext">
            <a:avLst/>
          </a:prstGeom>
          <a:blipFill>
            <a:blip r:embed="rId4"/>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611560" y="1556792"/>
            <a:ext cx="4104456" cy="1754326"/>
          </a:xfrm>
          <a:prstGeom prst="rect">
            <a:avLst/>
          </a:prstGeom>
          <a:noFill/>
        </p:spPr>
        <p:txBody>
          <a:bodyPr wrap="square" rtlCol="0">
            <a:spAutoFit/>
          </a:bodyPr>
          <a:lstStyle/>
          <a:p>
            <a:pPr>
              <a:lnSpc>
                <a:spcPct val="150000"/>
              </a:lnSpc>
            </a:pPr>
            <a:r>
              <a:rPr lang="es-ES" dirty="0" smtClean="0"/>
              <a:t>La gran muralla china se construyó entre el siglo       </a:t>
            </a:r>
            <a:r>
              <a:rPr lang="es-ES" dirty="0" err="1" smtClean="0"/>
              <a:t>a.c</a:t>
            </a:r>
            <a:r>
              <a:rPr lang="es-ES" dirty="0" smtClean="0"/>
              <a:t> y  el siglo        </a:t>
            </a:r>
            <a:r>
              <a:rPr lang="es-ES" dirty="0" err="1" smtClean="0"/>
              <a:t>d.c.</a:t>
            </a:r>
            <a:r>
              <a:rPr lang="es-ES" dirty="0" smtClean="0"/>
              <a:t> ¿Cuántos siglos tardo en construirse? </a:t>
            </a:r>
            <a:endParaRPr lang="es-ES" dirty="0"/>
          </a:p>
        </p:txBody>
      </p:sp>
      <p:pic>
        <p:nvPicPr>
          <p:cNvPr id="1026" name="Picture 2"/>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60395" y="2018933"/>
            <a:ext cx="288032" cy="339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47664" y="2433955"/>
            <a:ext cx="509586" cy="34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1115616" y="3573016"/>
            <a:ext cx="5976664" cy="369332"/>
          </a:xfrm>
          <a:prstGeom prst="rect">
            <a:avLst/>
          </a:prstGeom>
          <a:noFill/>
        </p:spPr>
        <p:txBody>
          <a:bodyPr wrap="square" rtlCol="0">
            <a:spAutoFit/>
          </a:bodyPr>
          <a:lstStyle/>
          <a:p>
            <a:r>
              <a:rPr lang="es-ES" dirty="0" smtClean="0"/>
              <a:t>11                    9                    25                   8</a:t>
            </a:r>
            <a:endParaRPr lang="es-ES" dirty="0"/>
          </a:p>
        </p:txBody>
      </p:sp>
    </p:spTree>
    <p:extLst>
      <p:ext uri="{BB962C8B-B14F-4D97-AF65-F5344CB8AC3E}">
        <p14:creationId xmlns:p14="http://schemas.microsoft.com/office/powerpoint/2010/main" val="39262197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6"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5100953"/>
            <a:ext cx="609600" cy="609600"/>
          </a:xfrm>
          <a:prstGeom prst="rect">
            <a:avLst/>
          </a:prstGeom>
        </p:spPr>
      </p:pic>
      <p:sp>
        <p:nvSpPr>
          <p:cNvPr id="7" name="6 Rectángulo"/>
          <p:cNvSpPr/>
          <p:nvPr/>
        </p:nvSpPr>
        <p:spPr>
          <a:xfrm>
            <a:off x="1550364" y="569318"/>
            <a:ext cx="4720972"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Shanghai" panose="00000400000000000000" pitchFamily="2" charset="0"/>
              </a:rPr>
              <a:t>¡¡HAS FALLADO!!</a:t>
            </a:r>
            <a:endParaRPr lang="es-E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Shanghai" panose="00000400000000000000" pitchFamily="2" charset="0"/>
            </a:endParaRPr>
          </a:p>
        </p:txBody>
      </p:sp>
      <p:pic>
        <p:nvPicPr>
          <p:cNvPr id="2" name="caid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691680" y="1492648"/>
            <a:ext cx="4988768" cy="4081720"/>
          </a:xfrm>
          <a:prstGeom prst="rect">
            <a:avLst/>
          </a:prstGeom>
        </p:spPr>
      </p:pic>
    </p:spTree>
    <p:extLst>
      <p:ext uri="{BB962C8B-B14F-4D97-AF65-F5344CB8AC3E}">
        <p14:creationId xmlns:p14="http://schemas.microsoft.com/office/powerpoint/2010/main" val="119065791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video>
              <p:cMediaNode vol="80000">
                <p:cTn id="8"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656" y="-21766"/>
            <a:ext cx="12129008" cy="6879766"/>
          </a:xfrm>
          <a:prstGeom prst="rect">
            <a:avLst/>
          </a:prstGeom>
        </p:spPr>
      </p:pic>
    </p:spTree>
    <p:extLst>
      <p:ext uri="{BB962C8B-B14F-4D97-AF65-F5344CB8AC3E}">
        <p14:creationId xmlns:p14="http://schemas.microsoft.com/office/powerpoint/2010/main" val="3616536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60648"/>
            <a:ext cx="8685251" cy="6336704"/>
          </a:xfrm>
          <a:prstGeom prst="rect">
            <a:avLst/>
          </a:prstGeom>
        </p:spPr>
      </p:pic>
      <p:sp>
        <p:nvSpPr>
          <p:cNvPr id="2" name="1 Título"/>
          <p:cNvSpPr>
            <a:spLocks noGrp="1"/>
          </p:cNvSpPr>
          <p:nvPr>
            <p:ph type="title"/>
          </p:nvPr>
        </p:nvSpPr>
        <p:spPr>
          <a:xfrm>
            <a:off x="1403648" y="730542"/>
            <a:ext cx="3456384" cy="1051560"/>
          </a:xfrm>
        </p:spPr>
        <p:txBody>
          <a:bodyPr>
            <a:normAutofit/>
          </a:bodyPr>
          <a:lstStyle/>
          <a:p>
            <a:pPr algn="ctr"/>
            <a:r>
              <a:rPr lang="es-ES" sz="2400" dirty="0" smtClean="0">
                <a:solidFill>
                  <a:schemeClr val="bg2">
                    <a:lumMod val="75000"/>
                  </a:schemeClr>
                </a:solidFill>
              </a:rPr>
              <a:t>LIBRO DE CONSULTAS</a:t>
            </a:r>
            <a:endParaRPr lang="es-ES" sz="2400" dirty="0">
              <a:solidFill>
                <a:schemeClr val="bg2">
                  <a:lumMod val="75000"/>
                </a:schemeClr>
              </a:solidFill>
            </a:endParaRPr>
          </a:p>
        </p:txBody>
      </p:sp>
      <p:sp>
        <p:nvSpPr>
          <p:cNvPr id="3" name="2 Marcador de contenido"/>
          <p:cNvSpPr>
            <a:spLocks noGrp="1"/>
          </p:cNvSpPr>
          <p:nvPr>
            <p:ph idx="1"/>
          </p:nvPr>
        </p:nvSpPr>
        <p:spPr>
          <a:xfrm>
            <a:off x="251519" y="283956"/>
            <a:ext cx="1728192" cy="936104"/>
          </a:xfrm>
        </p:spPr>
        <p:txBody>
          <a:bodyPr/>
          <a:lstStyle/>
          <a:p>
            <a:pPr marL="0" indent="0">
              <a:buNone/>
            </a:pPr>
            <a:r>
              <a:rPr lang="es-ES" dirty="0" smtClean="0">
                <a:latin typeface="Shanghai" panose="00000400000000000000" pitchFamily="2" charset="0"/>
              </a:rPr>
              <a:t>CHINA</a:t>
            </a:r>
            <a:endParaRPr lang="es-ES" dirty="0">
              <a:latin typeface="Shanghai" panose="00000400000000000000" pitchFamily="2" charset="0"/>
            </a:endParaRPr>
          </a:p>
        </p:txBody>
      </p:sp>
      <p:sp>
        <p:nvSpPr>
          <p:cNvPr id="4" name="3 Botón de acción: Hacia delante o Siguiente">
            <a:hlinkClick r:id="rId3" action="ppaction://hlinksldjump" highlightClick="1"/>
          </p:cNvPr>
          <p:cNvSpPr/>
          <p:nvPr/>
        </p:nvSpPr>
        <p:spPr>
          <a:xfrm>
            <a:off x="7059721" y="4653136"/>
            <a:ext cx="792088" cy="576064"/>
          </a:xfrm>
          <a:prstGeom prst="actionButtonForwardNext">
            <a:avLst/>
          </a:prstGeom>
          <a:blipFill>
            <a:blip r:embed="rId4"/>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bwMode="auto">
          <a:xfrm>
            <a:off x="5188388" y="1782681"/>
            <a:ext cx="2663180" cy="1383390"/>
          </a:xfrm>
          <a:prstGeom prst="rect">
            <a:avLst/>
          </a:prstGeom>
          <a:noFill/>
          <a:ln>
            <a:noFill/>
          </a:ln>
        </p:spPr>
      </p:pic>
      <p:sp>
        <p:nvSpPr>
          <p:cNvPr id="6" name="5 Rectángulo"/>
          <p:cNvSpPr/>
          <p:nvPr/>
        </p:nvSpPr>
        <p:spPr>
          <a:xfrm>
            <a:off x="1259632" y="1782102"/>
            <a:ext cx="3252547" cy="3831818"/>
          </a:xfrm>
          <a:prstGeom prst="rect">
            <a:avLst/>
          </a:prstGeom>
        </p:spPr>
        <p:txBody>
          <a:bodyPr wrap="square">
            <a:spAutoFit/>
          </a:bodyPr>
          <a:lstStyle/>
          <a:p>
            <a:r>
              <a:rPr lang="es-ES" sz="1100" dirty="0"/>
              <a:t>El sistema de numeración chino es un sistema hibrido , utiliza el principio aditivo y </a:t>
            </a:r>
            <a:r>
              <a:rPr lang="es-ES" sz="1100" dirty="0" smtClean="0"/>
              <a:t>multiplicativo. </a:t>
            </a:r>
          </a:p>
          <a:p>
            <a:endParaRPr lang="es-ES" sz="1100" dirty="0"/>
          </a:p>
          <a:p>
            <a:r>
              <a:rPr lang="es-ES_tradnl" sz="1100" dirty="0" smtClean="0"/>
              <a:t>Es </a:t>
            </a:r>
            <a:r>
              <a:rPr lang="es-ES_tradnl" sz="1100" dirty="0"/>
              <a:t>un sistema decimal que se usa las unidades y las distintas potencias de 10 cuyas grafías aparecen en la foto</a:t>
            </a:r>
            <a:endParaRPr lang="es-ES" sz="1100" dirty="0" smtClean="0"/>
          </a:p>
          <a:p>
            <a:endParaRPr lang="es-ES_tradnl" sz="1100" dirty="0" smtClean="0"/>
          </a:p>
          <a:p>
            <a:r>
              <a:rPr lang="es-ES_tradnl" sz="1100" dirty="0" smtClean="0"/>
              <a:t>Reglas.</a:t>
            </a:r>
          </a:p>
          <a:p>
            <a:endParaRPr lang="es-ES" sz="1100" dirty="0"/>
          </a:p>
          <a:p>
            <a:pPr marL="171450" indent="-171450">
              <a:buFont typeface="Arial" panose="020B0604020202020204" pitchFamily="34" charset="0"/>
              <a:buChar char="•"/>
            </a:pPr>
            <a:r>
              <a:rPr lang="es-ES_tradnl" sz="1100" dirty="0" smtClean="0"/>
              <a:t>Se </a:t>
            </a:r>
            <a:r>
              <a:rPr lang="es-ES_tradnl" sz="1100" dirty="0"/>
              <a:t>utilizan los distintos números hasta el diez para formar la decena, centena y millar, aplicando el principio multiplicativo representando  </a:t>
            </a:r>
            <a:r>
              <a:rPr lang="es-ES_tradnl" sz="1100" dirty="0" smtClean="0"/>
              <a:t>8x1000 - </a:t>
            </a:r>
            <a:r>
              <a:rPr lang="es-ES_tradnl" sz="1100" dirty="0"/>
              <a:t>8.000.</a:t>
            </a:r>
            <a:endParaRPr lang="es-ES" sz="1100" dirty="0"/>
          </a:p>
          <a:p>
            <a:pPr marL="171450" lvl="0" indent="-171450">
              <a:buFont typeface="Arial" panose="020B0604020202020204" pitchFamily="34" charset="0"/>
              <a:buChar char="•"/>
            </a:pPr>
            <a:r>
              <a:rPr lang="es-ES_tradnl" sz="1100" dirty="0"/>
              <a:t>El orden en la escritura es fundamental para evitar confusiones como 45 </a:t>
            </a:r>
            <a:r>
              <a:rPr lang="es-ES_tradnl" sz="1100" dirty="0" err="1"/>
              <a:t>ó</a:t>
            </a:r>
            <a:r>
              <a:rPr lang="es-ES_tradnl" sz="1100" dirty="0"/>
              <a:t> 54.</a:t>
            </a:r>
            <a:endParaRPr lang="es-ES" sz="1100" dirty="0"/>
          </a:p>
          <a:p>
            <a:pPr marL="171450" lvl="0" indent="-171450">
              <a:buFont typeface="Arial" panose="020B0604020202020204" pitchFamily="34" charset="0"/>
              <a:buChar char="•"/>
            </a:pPr>
            <a:r>
              <a:rPr lang="es-ES_tradnl" sz="1100" dirty="0"/>
              <a:t>Tradicionalmente se escriben de arriba abajo, aunque también se escriben de izquierda a derecha</a:t>
            </a:r>
            <a:r>
              <a:rPr lang="es-ES_tradnl" sz="1200" dirty="0"/>
              <a:t>.</a:t>
            </a:r>
            <a:endParaRPr lang="es-ES" sz="1200" dirty="0"/>
          </a:p>
          <a:p>
            <a:pPr marL="171450" lvl="0" indent="-171450">
              <a:buFont typeface="Arial" panose="020B0604020202020204" pitchFamily="34" charset="0"/>
              <a:buChar char="•"/>
            </a:pPr>
            <a:r>
              <a:rPr lang="es-ES_tradnl" sz="1100" dirty="0"/>
              <a:t>No es necesario el símbolo para el cero, siempre se utilizan todas las grafías.</a:t>
            </a:r>
            <a:endParaRPr lang="es-ES" sz="1100" dirty="0"/>
          </a:p>
        </p:txBody>
      </p:sp>
    </p:spTree>
    <p:extLst>
      <p:ext uri="{BB962C8B-B14F-4D97-AF65-F5344CB8AC3E}">
        <p14:creationId xmlns:p14="http://schemas.microsoft.com/office/powerpoint/2010/main" val="2215192817"/>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183880" cy="1051560"/>
          </a:xfrm>
        </p:spPr>
        <p:txBody>
          <a:bodyPr>
            <a:normAutofit fontScale="90000"/>
          </a:bodyPr>
          <a:lstStyle/>
          <a:p>
            <a:r>
              <a:rPr lang="es-ES" dirty="0" smtClean="0">
                <a:solidFill>
                  <a:srgbClr val="FFC000"/>
                </a:solidFill>
              </a:rPr>
              <a:t>MUNDO 2 China</a:t>
            </a:r>
            <a:br>
              <a:rPr lang="es-ES" dirty="0" smtClean="0">
                <a:solidFill>
                  <a:srgbClr val="FFC000"/>
                </a:solidFill>
              </a:rPr>
            </a:br>
            <a:r>
              <a:rPr lang="es-ES" dirty="0" smtClean="0">
                <a:solidFill>
                  <a:srgbClr val="FFC000"/>
                </a:solidFill>
              </a:rPr>
              <a:t>RETO 2</a:t>
            </a:r>
            <a:endParaRPr lang="es-ES" dirty="0">
              <a:solidFill>
                <a:srgbClr val="FFC000"/>
              </a:solidFill>
            </a:endParaRPr>
          </a:p>
        </p:txBody>
      </p:sp>
      <p:pic>
        <p:nvPicPr>
          <p:cNvPr id="8" name="7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6176" y="620688"/>
            <a:ext cx="2112235" cy="3168352"/>
          </a:xfrm>
          <a:prstGeom prst="rect">
            <a:avLst/>
          </a:prstGeom>
          <a:ln>
            <a:noFill/>
          </a:ln>
          <a:effectLst>
            <a:softEdge rad="112500"/>
          </a:effectLst>
        </p:spPr>
      </p:pic>
      <p:sp>
        <p:nvSpPr>
          <p:cNvPr id="4" name="3 Botón de acción: Hacia delante o Siguiente">
            <a:hlinkClick r:id="rId3" action="ppaction://hlinksldjump" highlightClick="1"/>
          </p:cNvPr>
          <p:cNvSpPr/>
          <p:nvPr/>
        </p:nvSpPr>
        <p:spPr>
          <a:xfrm>
            <a:off x="1115616" y="4336404"/>
            <a:ext cx="648072" cy="360040"/>
          </a:xfrm>
          <a:prstGeom prst="actionButtonForwardNext">
            <a:avLst/>
          </a:prstGeom>
          <a:blipFill>
            <a:blip r:embed="rId4"/>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Botón de acción: Hacia delante o Siguiente">
            <a:hlinkClick r:id="" action="ppaction://hlinkshowjump?jump=nextslide" highlightClick="1"/>
          </p:cNvPr>
          <p:cNvSpPr/>
          <p:nvPr/>
        </p:nvSpPr>
        <p:spPr>
          <a:xfrm>
            <a:off x="4716016" y="4335930"/>
            <a:ext cx="648072" cy="360040"/>
          </a:xfrm>
          <a:prstGeom prst="actionButtonForwardNext">
            <a:avLst/>
          </a:prstGeom>
          <a:blipFill>
            <a:blip r:embed="rId4"/>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Botón de acción: Hacia delante o Siguiente">
            <a:hlinkClick r:id="" action="ppaction://hlinkshowjump?jump=nextslide" highlightClick="1"/>
          </p:cNvPr>
          <p:cNvSpPr/>
          <p:nvPr/>
        </p:nvSpPr>
        <p:spPr>
          <a:xfrm>
            <a:off x="2915816" y="4336404"/>
            <a:ext cx="648072" cy="360040"/>
          </a:xfrm>
          <a:prstGeom prst="actionButtonForwardNext">
            <a:avLst/>
          </a:prstGeom>
          <a:blipFill>
            <a:blip r:embed="rId4"/>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Botón de acción: Hacia delante o Siguiente">
            <a:hlinkClick r:id="" action="ppaction://hlinkshowjump?jump=nextslide" highlightClick="1"/>
          </p:cNvPr>
          <p:cNvSpPr/>
          <p:nvPr/>
        </p:nvSpPr>
        <p:spPr>
          <a:xfrm>
            <a:off x="6444208" y="4343173"/>
            <a:ext cx="648072" cy="360040"/>
          </a:xfrm>
          <a:prstGeom prst="actionButtonForwardNext">
            <a:avLst/>
          </a:prstGeom>
          <a:blipFill>
            <a:blip r:embed="rId4"/>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395536" y="1628800"/>
            <a:ext cx="5328592" cy="1200329"/>
          </a:xfrm>
          <a:prstGeom prst="rect">
            <a:avLst/>
          </a:prstGeom>
          <a:noFill/>
        </p:spPr>
        <p:txBody>
          <a:bodyPr wrap="square" rtlCol="0">
            <a:spAutoFit/>
          </a:bodyPr>
          <a:lstStyle/>
          <a:p>
            <a:r>
              <a:rPr lang="es-ES" dirty="0" smtClean="0"/>
              <a:t>La gran muralla china tiene                       km.</a:t>
            </a:r>
          </a:p>
          <a:p>
            <a:endParaRPr lang="es-ES" dirty="0"/>
          </a:p>
          <a:p>
            <a:r>
              <a:rPr lang="es-ES" dirty="0" smtClean="0"/>
              <a:t>¿Cuántos metros tiene? </a:t>
            </a:r>
            <a:endParaRPr lang="es-ES" dirty="0"/>
          </a:p>
        </p:txBody>
      </p:sp>
      <p:pic>
        <p:nvPicPr>
          <p:cNvPr id="1026" name="Picture 2"/>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79912" y="1628800"/>
            <a:ext cx="215265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683568" y="3645024"/>
            <a:ext cx="7128792" cy="369332"/>
          </a:xfrm>
          <a:prstGeom prst="rect">
            <a:avLst/>
          </a:prstGeom>
          <a:noFill/>
        </p:spPr>
        <p:txBody>
          <a:bodyPr wrap="square" rtlCol="0">
            <a:spAutoFit/>
          </a:bodyPr>
          <a:lstStyle/>
          <a:p>
            <a:r>
              <a:rPr lang="es-ES" dirty="0" smtClean="0"/>
              <a:t>8.850.000          8.850               9.950             9.950.000                  </a:t>
            </a:r>
            <a:endParaRPr lang="es-ES" dirty="0"/>
          </a:p>
        </p:txBody>
      </p:sp>
    </p:spTree>
    <p:extLst>
      <p:ext uri="{BB962C8B-B14F-4D97-AF65-F5344CB8AC3E}">
        <p14:creationId xmlns:p14="http://schemas.microsoft.com/office/powerpoint/2010/main" val="39262197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6"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5100953"/>
            <a:ext cx="609600" cy="609600"/>
          </a:xfrm>
          <a:prstGeom prst="rect">
            <a:avLst/>
          </a:prstGeom>
        </p:spPr>
      </p:pic>
      <p:sp>
        <p:nvSpPr>
          <p:cNvPr id="7" name="6 Rectángulo"/>
          <p:cNvSpPr/>
          <p:nvPr/>
        </p:nvSpPr>
        <p:spPr>
          <a:xfrm>
            <a:off x="1550364" y="569318"/>
            <a:ext cx="4720972"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Shanghai" panose="00000400000000000000" pitchFamily="2" charset="0"/>
              </a:rPr>
              <a:t>¡¡HAS FALLADO!!</a:t>
            </a:r>
            <a:endParaRPr lang="es-E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Shanghai" panose="00000400000000000000" pitchFamily="2" charset="0"/>
            </a:endParaRPr>
          </a:p>
        </p:txBody>
      </p:sp>
      <p:pic>
        <p:nvPicPr>
          <p:cNvPr id="2" name="caid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691680" y="1492648"/>
            <a:ext cx="4988768" cy="4081720"/>
          </a:xfrm>
          <a:prstGeom prst="rect">
            <a:avLst/>
          </a:prstGeom>
        </p:spPr>
      </p:pic>
    </p:spTree>
    <p:extLst>
      <p:ext uri="{BB962C8B-B14F-4D97-AF65-F5344CB8AC3E}">
        <p14:creationId xmlns:p14="http://schemas.microsoft.com/office/powerpoint/2010/main" val="119065791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video>
              <p:cMediaNode vol="80000">
                <p:cTn id="8" fill="hold" display="0">
                  <p:stCondLst>
                    <p:cond delay="indefinite"/>
                  </p:stCondLst>
                </p:cTn>
                <p:tgtEl>
                  <p:spTgt spid="2"/>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60648"/>
            <a:ext cx="8685251" cy="6336704"/>
          </a:xfrm>
          <a:prstGeom prst="rect">
            <a:avLst/>
          </a:prstGeom>
        </p:spPr>
      </p:pic>
      <p:sp>
        <p:nvSpPr>
          <p:cNvPr id="2" name="1 Título"/>
          <p:cNvSpPr>
            <a:spLocks noGrp="1"/>
          </p:cNvSpPr>
          <p:nvPr>
            <p:ph type="title"/>
          </p:nvPr>
        </p:nvSpPr>
        <p:spPr>
          <a:xfrm>
            <a:off x="1403648" y="730542"/>
            <a:ext cx="3456384" cy="1051560"/>
          </a:xfrm>
        </p:spPr>
        <p:txBody>
          <a:bodyPr>
            <a:normAutofit/>
          </a:bodyPr>
          <a:lstStyle/>
          <a:p>
            <a:pPr algn="ctr"/>
            <a:r>
              <a:rPr lang="es-ES" sz="2400" dirty="0" smtClean="0">
                <a:solidFill>
                  <a:schemeClr val="bg2">
                    <a:lumMod val="75000"/>
                  </a:schemeClr>
                </a:solidFill>
              </a:rPr>
              <a:t>LIBRO DE CONSULTAS</a:t>
            </a:r>
            <a:endParaRPr lang="es-ES" sz="2400" dirty="0">
              <a:solidFill>
                <a:schemeClr val="bg2">
                  <a:lumMod val="75000"/>
                </a:schemeClr>
              </a:solidFill>
            </a:endParaRPr>
          </a:p>
        </p:txBody>
      </p:sp>
      <p:sp>
        <p:nvSpPr>
          <p:cNvPr id="3" name="2 Marcador de contenido"/>
          <p:cNvSpPr>
            <a:spLocks noGrp="1"/>
          </p:cNvSpPr>
          <p:nvPr>
            <p:ph idx="1"/>
          </p:nvPr>
        </p:nvSpPr>
        <p:spPr>
          <a:xfrm>
            <a:off x="251519" y="283956"/>
            <a:ext cx="1728192" cy="936104"/>
          </a:xfrm>
        </p:spPr>
        <p:txBody>
          <a:bodyPr/>
          <a:lstStyle/>
          <a:p>
            <a:pPr marL="0" indent="0">
              <a:buNone/>
            </a:pPr>
            <a:r>
              <a:rPr lang="es-ES" dirty="0" smtClean="0">
                <a:latin typeface="Shanghai" panose="00000400000000000000" pitchFamily="2" charset="0"/>
              </a:rPr>
              <a:t>CHINA</a:t>
            </a:r>
            <a:endParaRPr lang="es-ES" dirty="0">
              <a:latin typeface="Shanghai" panose="00000400000000000000" pitchFamily="2" charset="0"/>
            </a:endParaRPr>
          </a:p>
        </p:txBody>
      </p:sp>
      <p:pic>
        <p:nvPicPr>
          <p:cNvPr id="5" name="4 Imagen"/>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bwMode="auto">
          <a:xfrm>
            <a:off x="5188388" y="1782681"/>
            <a:ext cx="2663180" cy="1383390"/>
          </a:xfrm>
          <a:prstGeom prst="rect">
            <a:avLst/>
          </a:prstGeom>
          <a:noFill/>
          <a:ln>
            <a:noFill/>
          </a:ln>
        </p:spPr>
      </p:pic>
      <p:sp>
        <p:nvSpPr>
          <p:cNvPr id="6" name="5 Rectángulo"/>
          <p:cNvSpPr/>
          <p:nvPr/>
        </p:nvSpPr>
        <p:spPr>
          <a:xfrm>
            <a:off x="1259632" y="1782102"/>
            <a:ext cx="3252547" cy="3831818"/>
          </a:xfrm>
          <a:prstGeom prst="rect">
            <a:avLst/>
          </a:prstGeom>
        </p:spPr>
        <p:txBody>
          <a:bodyPr wrap="square">
            <a:spAutoFit/>
          </a:bodyPr>
          <a:lstStyle/>
          <a:p>
            <a:r>
              <a:rPr lang="es-ES" sz="1100" dirty="0"/>
              <a:t>El sistema de numeración chino es un sistema hibrido , utiliza el principio aditivo y </a:t>
            </a:r>
            <a:r>
              <a:rPr lang="es-ES" sz="1100" dirty="0" smtClean="0"/>
              <a:t>multiplicativo. </a:t>
            </a:r>
          </a:p>
          <a:p>
            <a:endParaRPr lang="es-ES" sz="1100" dirty="0"/>
          </a:p>
          <a:p>
            <a:r>
              <a:rPr lang="es-ES_tradnl" sz="1100" dirty="0" smtClean="0"/>
              <a:t>Es </a:t>
            </a:r>
            <a:r>
              <a:rPr lang="es-ES_tradnl" sz="1100" dirty="0"/>
              <a:t>un sistema decimal que se usa las unidades y las distintas potencias de 10 cuyas grafías aparecen en la foto</a:t>
            </a:r>
            <a:endParaRPr lang="es-ES" sz="1100" dirty="0" smtClean="0"/>
          </a:p>
          <a:p>
            <a:endParaRPr lang="es-ES_tradnl" sz="1100" dirty="0" smtClean="0"/>
          </a:p>
          <a:p>
            <a:r>
              <a:rPr lang="es-ES_tradnl" sz="1100" dirty="0" smtClean="0"/>
              <a:t>Reglas.</a:t>
            </a:r>
          </a:p>
          <a:p>
            <a:endParaRPr lang="es-ES" sz="1100" dirty="0"/>
          </a:p>
          <a:p>
            <a:pPr marL="171450" indent="-171450">
              <a:buFont typeface="Arial" panose="020B0604020202020204" pitchFamily="34" charset="0"/>
              <a:buChar char="•"/>
            </a:pPr>
            <a:r>
              <a:rPr lang="es-ES_tradnl" sz="1100" dirty="0" smtClean="0"/>
              <a:t>Se </a:t>
            </a:r>
            <a:r>
              <a:rPr lang="es-ES_tradnl" sz="1100" dirty="0"/>
              <a:t>utilizan los distintos números hasta el diez para formar la decena, centena y millar, aplicando el principio multiplicativo </a:t>
            </a:r>
            <a:r>
              <a:rPr lang="es-ES_tradnl" sz="1100" dirty="0" smtClean="0"/>
              <a:t> para el resto. representando  8x1000 - </a:t>
            </a:r>
            <a:r>
              <a:rPr lang="es-ES_tradnl" sz="1100" dirty="0"/>
              <a:t>8.000.</a:t>
            </a:r>
            <a:endParaRPr lang="es-ES" sz="1100" dirty="0"/>
          </a:p>
          <a:p>
            <a:pPr marL="171450" lvl="0" indent="-171450">
              <a:buFont typeface="Arial" panose="020B0604020202020204" pitchFamily="34" charset="0"/>
              <a:buChar char="•"/>
            </a:pPr>
            <a:r>
              <a:rPr lang="es-ES_tradnl" sz="1100" dirty="0"/>
              <a:t>El orden en la escritura es fundamental para evitar confusiones como 45 </a:t>
            </a:r>
            <a:r>
              <a:rPr lang="es-ES_tradnl" sz="1100" dirty="0" err="1"/>
              <a:t>ó</a:t>
            </a:r>
            <a:r>
              <a:rPr lang="es-ES_tradnl" sz="1100" dirty="0"/>
              <a:t> 54.</a:t>
            </a:r>
            <a:endParaRPr lang="es-ES" sz="1100" dirty="0"/>
          </a:p>
          <a:p>
            <a:pPr marL="171450" lvl="0" indent="-171450">
              <a:buFont typeface="Arial" panose="020B0604020202020204" pitchFamily="34" charset="0"/>
              <a:buChar char="•"/>
            </a:pPr>
            <a:r>
              <a:rPr lang="es-ES_tradnl" sz="1100" dirty="0"/>
              <a:t>Tradicionalmente se escriben de arriba abajo, aunque también se escriben de izquierda a derecha</a:t>
            </a:r>
            <a:r>
              <a:rPr lang="es-ES_tradnl" sz="1200" dirty="0"/>
              <a:t>.</a:t>
            </a:r>
            <a:endParaRPr lang="es-ES" sz="1200" dirty="0"/>
          </a:p>
          <a:p>
            <a:pPr marL="171450" lvl="0" indent="-171450">
              <a:buFont typeface="Arial" panose="020B0604020202020204" pitchFamily="34" charset="0"/>
              <a:buChar char="•"/>
            </a:pPr>
            <a:r>
              <a:rPr lang="es-ES_tradnl" sz="1100" dirty="0"/>
              <a:t>No es necesario el símbolo para el cero, siempre se utilizan todas las grafías.</a:t>
            </a:r>
            <a:endParaRPr lang="es-ES" sz="1100" dirty="0"/>
          </a:p>
        </p:txBody>
      </p:sp>
      <p:sp>
        <p:nvSpPr>
          <p:cNvPr id="8" name="7 Botón de acción: Hacia delante o Siguiente">
            <a:hlinkClick r:id="rId4" action="ppaction://hlinksldjump" highlightClick="1"/>
          </p:cNvPr>
          <p:cNvSpPr/>
          <p:nvPr/>
        </p:nvSpPr>
        <p:spPr>
          <a:xfrm>
            <a:off x="7452320" y="5229200"/>
            <a:ext cx="792088" cy="576064"/>
          </a:xfrm>
          <a:prstGeom prst="actionButtonForwardNext">
            <a:avLst/>
          </a:prstGeom>
          <a:blipFill>
            <a:blip r:embed="rId5"/>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68781142"/>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1" name="10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1794"/>
            <a:ext cx="8496944" cy="6597351"/>
          </a:xfrm>
          <a:prstGeom prst="rect">
            <a:avLst/>
          </a:prstGeom>
        </p:spPr>
      </p:pic>
      <p:sp>
        <p:nvSpPr>
          <p:cNvPr id="2" name="1 Título"/>
          <p:cNvSpPr>
            <a:spLocks noGrp="1"/>
          </p:cNvSpPr>
          <p:nvPr>
            <p:ph type="title"/>
          </p:nvPr>
        </p:nvSpPr>
        <p:spPr>
          <a:xfrm>
            <a:off x="395536" y="476672"/>
            <a:ext cx="8183880" cy="1051560"/>
          </a:xfrm>
        </p:spPr>
        <p:txBody>
          <a:bodyPr>
            <a:normAutofit fontScale="90000"/>
          </a:bodyPr>
          <a:lstStyle/>
          <a:p>
            <a:r>
              <a:rPr lang="es-ES" dirty="0" smtClean="0">
                <a:solidFill>
                  <a:srgbClr val="FFC000"/>
                </a:solidFill>
              </a:rPr>
              <a:t>MUNDO 2 China</a:t>
            </a:r>
            <a:br>
              <a:rPr lang="es-ES" dirty="0" smtClean="0">
                <a:solidFill>
                  <a:srgbClr val="FFC000"/>
                </a:solidFill>
              </a:rPr>
            </a:br>
            <a:r>
              <a:rPr lang="es-ES" dirty="0" smtClean="0">
                <a:solidFill>
                  <a:srgbClr val="FFC000"/>
                </a:solidFill>
              </a:rPr>
              <a:t>RETO </a:t>
            </a:r>
            <a:r>
              <a:rPr lang="es-ES" dirty="0">
                <a:solidFill>
                  <a:srgbClr val="FFC000"/>
                </a:solidFill>
              </a:rPr>
              <a:t>3</a:t>
            </a:r>
          </a:p>
        </p:txBody>
      </p:sp>
      <p:pic>
        <p:nvPicPr>
          <p:cNvPr id="8" name="7 Marcador de contenido">
            <a:hlinkClick r:id="rId3" action="ppaction://hlinksldjump"/>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44208" y="365383"/>
            <a:ext cx="2014821" cy="1509170"/>
          </a:xfrm>
          <a:prstGeom prst="rect">
            <a:avLst/>
          </a:prstGeom>
          <a:ln>
            <a:noFill/>
          </a:ln>
          <a:effectLst>
            <a:softEdge rad="112500"/>
          </a:effectLst>
        </p:spPr>
      </p:pic>
      <p:sp>
        <p:nvSpPr>
          <p:cNvPr id="4" name="3 Botón de acción: Hacia delante o Siguiente">
            <a:hlinkClick r:id="rId5" action="ppaction://hlinksldjump" highlightClick="1"/>
          </p:cNvPr>
          <p:cNvSpPr/>
          <p:nvPr/>
        </p:nvSpPr>
        <p:spPr>
          <a:xfrm>
            <a:off x="1115616" y="4336404"/>
            <a:ext cx="648072" cy="360040"/>
          </a:xfrm>
          <a:prstGeom prst="actionButtonForwardNext">
            <a:avLst/>
          </a:prstGeom>
          <a:blipFill>
            <a:blip r:embed="rId6"/>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Botón de acción: Hacia delante o Siguiente">
            <a:hlinkClick r:id="rId7" action="ppaction://hlinksldjump" highlightClick="1"/>
          </p:cNvPr>
          <p:cNvSpPr/>
          <p:nvPr/>
        </p:nvSpPr>
        <p:spPr>
          <a:xfrm>
            <a:off x="2915816" y="4336404"/>
            <a:ext cx="648072" cy="360040"/>
          </a:xfrm>
          <a:prstGeom prst="actionButtonForwardNext">
            <a:avLst/>
          </a:prstGeom>
          <a:blipFill>
            <a:blip r:embed="rId6"/>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1259632" y="1772816"/>
            <a:ext cx="4886177" cy="1477328"/>
          </a:xfrm>
          <a:prstGeom prst="rect">
            <a:avLst/>
          </a:prstGeom>
          <a:solidFill>
            <a:schemeClr val="bg1">
              <a:lumMod val="95000"/>
            </a:schemeClr>
          </a:solidFill>
        </p:spPr>
        <p:txBody>
          <a:bodyPr wrap="square" rtlCol="0">
            <a:spAutoFit/>
          </a:bodyPr>
          <a:lstStyle/>
          <a:p>
            <a:r>
              <a:rPr lang="es-ES" dirty="0" smtClean="0">
                <a:solidFill>
                  <a:srgbClr val="FF0000"/>
                </a:solidFill>
              </a:rPr>
              <a:t>Varios años antes de morir </a:t>
            </a:r>
            <a:r>
              <a:rPr lang="es-ES" dirty="0" err="1" smtClean="0">
                <a:solidFill>
                  <a:srgbClr val="FF0000"/>
                </a:solidFill>
              </a:rPr>
              <a:t>Qin</a:t>
            </a:r>
            <a:r>
              <a:rPr lang="es-ES" dirty="0" smtClean="0">
                <a:solidFill>
                  <a:srgbClr val="FF0000"/>
                </a:solidFill>
              </a:rPr>
              <a:t> </a:t>
            </a:r>
            <a:r>
              <a:rPr lang="es-ES" dirty="0" err="1" smtClean="0">
                <a:solidFill>
                  <a:srgbClr val="FF0000"/>
                </a:solidFill>
              </a:rPr>
              <a:t>Shi</a:t>
            </a:r>
            <a:r>
              <a:rPr lang="es-ES" dirty="0" smtClean="0">
                <a:solidFill>
                  <a:srgbClr val="FF0000"/>
                </a:solidFill>
              </a:rPr>
              <a:t> </a:t>
            </a:r>
            <a:r>
              <a:rPr lang="es-ES" dirty="0" err="1">
                <a:solidFill>
                  <a:srgbClr val="FF0000"/>
                </a:solidFill>
              </a:rPr>
              <a:t>H</a:t>
            </a:r>
            <a:r>
              <a:rPr lang="es-ES" dirty="0" err="1" smtClean="0">
                <a:solidFill>
                  <a:srgbClr val="FF0000"/>
                </a:solidFill>
              </a:rPr>
              <a:t>uang</a:t>
            </a:r>
            <a:r>
              <a:rPr lang="es-ES" dirty="0" smtClean="0">
                <a:solidFill>
                  <a:srgbClr val="FF0000"/>
                </a:solidFill>
              </a:rPr>
              <a:t>, mando construir siete mil soldados terracota que lo acompañarían durante la eternidad. ¿Cuál es la grafía en </a:t>
            </a:r>
            <a:r>
              <a:rPr lang="es-ES" dirty="0" err="1" smtClean="0">
                <a:solidFill>
                  <a:srgbClr val="FF0000"/>
                </a:solidFill>
              </a:rPr>
              <a:t>numeros</a:t>
            </a:r>
            <a:r>
              <a:rPr lang="es-ES" dirty="0" smtClean="0">
                <a:solidFill>
                  <a:srgbClr val="FF0000"/>
                </a:solidFill>
              </a:rPr>
              <a:t> chinos de 7.000?</a:t>
            </a:r>
            <a:endParaRPr lang="es-ES" dirty="0">
              <a:solidFill>
                <a:srgbClr val="FF0000"/>
              </a:solidFill>
            </a:endParaRPr>
          </a:p>
        </p:txBody>
      </p:sp>
      <p:pic>
        <p:nvPicPr>
          <p:cNvPr id="1026" name="Picture 2"/>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6349" y="3789040"/>
            <a:ext cx="6572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90179" y="3774752"/>
            <a:ext cx="60007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49539" y="3734159"/>
            <a:ext cx="58102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44208" y="3655690"/>
            <a:ext cx="542925"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Botón de acción: Ayuda">
            <a:hlinkClick r:id="" action="ppaction://hlinkshowjump?jump=nextslide" highlightClick="1"/>
          </p:cNvPr>
          <p:cNvSpPr/>
          <p:nvPr/>
        </p:nvSpPr>
        <p:spPr>
          <a:xfrm>
            <a:off x="6588224" y="1916832"/>
            <a:ext cx="1800200" cy="666656"/>
          </a:xfrm>
          <a:prstGeom prst="actionButtonHelp">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SABÍAS QUÉ</a:t>
            </a:r>
            <a:endParaRPr lang="es-ES" dirty="0"/>
          </a:p>
        </p:txBody>
      </p:sp>
      <p:sp>
        <p:nvSpPr>
          <p:cNvPr id="16" name="15 Botón de acción: Hacia delante o Siguiente">
            <a:hlinkClick r:id="rId7" action="ppaction://hlinksldjump" highlightClick="1"/>
          </p:cNvPr>
          <p:cNvSpPr/>
          <p:nvPr/>
        </p:nvSpPr>
        <p:spPr>
          <a:xfrm>
            <a:off x="4749539" y="4328696"/>
            <a:ext cx="648072" cy="360040"/>
          </a:xfrm>
          <a:prstGeom prst="actionButtonForwardNext">
            <a:avLst/>
          </a:prstGeom>
          <a:blipFill>
            <a:blip r:embed="rId6"/>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Botón de acción: Hacia delante o Siguiente">
            <a:hlinkClick r:id="rId7" action="ppaction://hlinksldjump" highlightClick="1"/>
          </p:cNvPr>
          <p:cNvSpPr/>
          <p:nvPr/>
        </p:nvSpPr>
        <p:spPr>
          <a:xfrm>
            <a:off x="6391634" y="4461184"/>
            <a:ext cx="648072" cy="360040"/>
          </a:xfrm>
          <a:prstGeom prst="actionButtonForwardNext">
            <a:avLst/>
          </a:prstGeom>
          <a:blipFill>
            <a:blip r:embed="rId6"/>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262197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27584" y="1844824"/>
            <a:ext cx="3911920" cy="3960440"/>
          </a:xfrm>
          <a:noFill/>
        </p:spPr>
        <p:txBody>
          <a:bodyPr>
            <a:normAutofit fontScale="47500" lnSpcReduction="20000"/>
          </a:bodyPr>
          <a:lstStyle/>
          <a:p>
            <a:pPr marL="0" indent="0" algn="ctr">
              <a:buNone/>
            </a:pPr>
            <a:r>
              <a:rPr lang="es-ES" b="1" dirty="0" smtClean="0">
                <a:solidFill>
                  <a:srgbClr val="FFC000"/>
                </a:solidFill>
              </a:rPr>
              <a:t>GUERREROS TERRACOTA</a:t>
            </a:r>
          </a:p>
          <a:p>
            <a:pPr marL="0" indent="0">
              <a:buNone/>
            </a:pPr>
            <a:endParaRPr lang="es-ES" dirty="0" smtClean="0">
              <a:latin typeface="Bell Gothic Std Black" pitchFamily="34" charset="0"/>
            </a:endParaRPr>
          </a:p>
          <a:p>
            <a:pPr marL="0" indent="0">
              <a:buNone/>
            </a:pPr>
            <a:r>
              <a:rPr lang="es-ES" dirty="0" smtClean="0">
                <a:latin typeface="Bell Gothic Std Black" pitchFamily="34" charset="0"/>
              </a:rPr>
              <a:t>	</a:t>
            </a:r>
            <a:r>
              <a:rPr lang="es-ES" dirty="0" smtClean="0"/>
              <a:t>Los</a:t>
            </a:r>
            <a:r>
              <a:rPr lang="es-ES" dirty="0"/>
              <a:t> </a:t>
            </a:r>
            <a:r>
              <a:rPr lang="es-ES" b="1" dirty="0"/>
              <a:t>Guerreros de terracota</a:t>
            </a:r>
            <a:r>
              <a:rPr lang="es-ES" dirty="0"/>
              <a:t> son un conjunto de más de 8000 figuras de guerreros y caballos </a:t>
            </a:r>
            <a:r>
              <a:rPr lang="es-ES" dirty="0" smtClean="0"/>
              <a:t>a </a:t>
            </a:r>
            <a:r>
              <a:rPr lang="es-ES" dirty="0"/>
              <a:t>tamaño real, que fueron enterradas cerca del autoproclamado primer emperador de China de la Dinastía </a:t>
            </a:r>
            <a:r>
              <a:rPr lang="es-ES" dirty="0" err="1"/>
              <a:t>Qin</a:t>
            </a:r>
            <a:r>
              <a:rPr lang="es-ES" dirty="0" smtClean="0"/>
              <a:t>, </a:t>
            </a:r>
            <a:r>
              <a:rPr lang="es-ES" dirty="0" err="1" smtClean="0"/>
              <a:t>Quin</a:t>
            </a:r>
            <a:r>
              <a:rPr lang="es-ES" dirty="0" smtClean="0"/>
              <a:t> </a:t>
            </a:r>
            <a:r>
              <a:rPr lang="es-ES" dirty="0" err="1" smtClean="0"/>
              <a:t>Shi</a:t>
            </a:r>
            <a:r>
              <a:rPr lang="es-ES" dirty="0" smtClean="0"/>
              <a:t> </a:t>
            </a:r>
            <a:r>
              <a:rPr lang="es-ES" dirty="0" err="1" smtClean="0"/>
              <a:t>Huang</a:t>
            </a:r>
            <a:r>
              <a:rPr lang="es-ES" dirty="0" smtClean="0"/>
              <a:t>, </a:t>
            </a:r>
          </a:p>
          <a:p>
            <a:pPr marL="0" indent="0">
              <a:buNone/>
            </a:pPr>
            <a:r>
              <a:rPr lang="es-ES" dirty="0" smtClean="0"/>
              <a:t>en</a:t>
            </a:r>
            <a:r>
              <a:rPr lang="es-ES" dirty="0"/>
              <a:t> 210-209 </a:t>
            </a:r>
            <a:r>
              <a:rPr lang="es-ES" dirty="0" err="1" smtClean="0"/>
              <a:t>a.C</a:t>
            </a:r>
            <a:r>
              <a:rPr lang="es-ES" dirty="0" smtClean="0"/>
              <a:t> dentro del Mausoleo de </a:t>
            </a:r>
            <a:r>
              <a:rPr lang="es-ES" dirty="0" err="1" smtClean="0"/>
              <a:t>Qin</a:t>
            </a:r>
            <a:r>
              <a:rPr lang="es-ES" dirty="0" smtClean="0"/>
              <a:t> </a:t>
            </a:r>
            <a:r>
              <a:rPr lang="es-ES" dirty="0" err="1" smtClean="0"/>
              <a:t>Shi</a:t>
            </a:r>
            <a:r>
              <a:rPr lang="es-ES" dirty="0" smtClean="0"/>
              <a:t> </a:t>
            </a:r>
            <a:r>
              <a:rPr lang="es-ES" dirty="0" err="1" smtClean="0"/>
              <a:t>Huang</a:t>
            </a:r>
            <a:r>
              <a:rPr lang="es-ES" dirty="0" smtClean="0"/>
              <a:t>.</a:t>
            </a:r>
          </a:p>
          <a:p>
            <a:pPr marL="0" indent="0">
              <a:buNone/>
            </a:pPr>
            <a:endParaRPr lang="es-ES" dirty="0"/>
          </a:p>
          <a:p>
            <a:pPr marL="0" indent="0">
              <a:buNone/>
            </a:pPr>
            <a:r>
              <a:rPr lang="es-ES" dirty="0" smtClean="0"/>
              <a:t>Fueron </a:t>
            </a:r>
            <a:r>
              <a:rPr lang="es-ES" dirty="0"/>
              <a:t>descubiertas, durante unas obras para el abastecimiento de agua, en marzo de 1974 cerca de Xi'an, provincia de Shaanxi, </a:t>
            </a:r>
            <a:r>
              <a:rPr lang="es-ES" dirty="0" smtClean="0"/>
              <a:t>. </a:t>
            </a:r>
          </a:p>
          <a:p>
            <a:pPr marL="0" indent="0">
              <a:buNone/>
            </a:pPr>
            <a:endParaRPr lang="es-ES" dirty="0"/>
          </a:p>
          <a:p>
            <a:pPr marL="0" indent="0">
              <a:buNone/>
            </a:pPr>
            <a:r>
              <a:rPr lang="es-ES" dirty="0" smtClean="0"/>
              <a:t>Desde </a:t>
            </a:r>
            <a:r>
              <a:rPr lang="es-ES" dirty="0"/>
              <a:t>el año 1987 están considerados </a:t>
            </a:r>
            <a:r>
              <a:rPr lang="es-ES" dirty="0" smtClean="0"/>
              <a:t>como Patrimonio </a:t>
            </a:r>
            <a:r>
              <a:rPr lang="es-ES" dirty="0"/>
              <a:t>de la Humanidad por la Unesco.</a:t>
            </a:r>
          </a:p>
          <a:p>
            <a:pPr marL="0" indent="0">
              <a:buNone/>
            </a:pPr>
            <a:endParaRPr lang="es-ES" dirty="0"/>
          </a:p>
        </p:txBody>
      </p:sp>
      <p:sp>
        <p:nvSpPr>
          <p:cNvPr id="4" name="3 Botón de acción: Volver">
            <a:hlinkClick r:id="rId2" action="ppaction://hlinksldjump" highlightClick="1"/>
          </p:cNvPr>
          <p:cNvSpPr/>
          <p:nvPr/>
        </p:nvSpPr>
        <p:spPr>
          <a:xfrm>
            <a:off x="6346162" y="4797152"/>
            <a:ext cx="648072" cy="576064"/>
          </a:xfrm>
          <a:prstGeom prst="actionButtonReturn">
            <a:avLst/>
          </a:prstGeom>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2067527"/>
            <a:ext cx="3188284" cy="2113971"/>
          </a:xfrm>
          <a:prstGeom prst="rect">
            <a:avLst/>
          </a:prstGeom>
        </p:spPr>
      </p:pic>
      <p:sp>
        <p:nvSpPr>
          <p:cNvPr id="5" name="1 Título"/>
          <p:cNvSpPr>
            <a:spLocks noGrp="1"/>
          </p:cNvSpPr>
          <p:nvPr>
            <p:ph type="title"/>
          </p:nvPr>
        </p:nvSpPr>
        <p:spPr>
          <a:xfrm>
            <a:off x="1403648" y="548680"/>
            <a:ext cx="6624736" cy="1051560"/>
          </a:xfrm>
        </p:spPr>
        <p:txBody>
          <a:bodyPr/>
          <a:lstStyle/>
          <a:p>
            <a:r>
              <a:rPr lang="es-ES" dirty="0" smtClean="0">
                <a:solidFill>
                  <a:srgbClr val="FFC000"/>
                </a:solidFill>
              </a:rPr>
              <a:t>¿ SABÍAS QUÉ?</a:t>
            </a:r>
            <a:endParaRPr lang="es-ES" dirty="0">
              <a:solidFill>
                <a:srgbClr val="FFC000"/>
              </a:solidFill>
            </a:endParaRPr>
          </a:p>
        </p:txBody>
      </p:sp>
    </p:spTree>
    <p:extLst>
      <p:ext uri="{BB962C8B-B14F-4D97-AF65-F5344CB8AC3E}">
        <p14:creationId xmlns:p14="http://schemas.microsoft.com/office/powerpoint/2010/main" val="218502218"/>
      </p:ext>
    </p:extLst>
  </p:cSld>
  <p:clrMapOvr>
    <a:masterClrMapping/>
  </p:clrMapOvr>
  <mc:AlternateContent xmlns:mc="http://schemas.openxmlformats.org/markup-compatibility/2006" xmlns:p14="http://schemas.microsoft.com/office/powerpoint/2010/main">
    <mc:Choice Requires="p14">
      <p:transition spd="slow" p14:dur="4000" advClick="0">
        <p14:glitter/>
      </p:transition>
    </mc:Choice>
    <mc:Fallback xmlns="">
      <p:transition spd="slow" advClick="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6"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5100953"/>
            <a:ext cx="609600" cy="609600"/>
          </a:xfrm>
          <a:prstGeom prst="rect">
            <a:avLst/>
          </a:prstGeom>
        </p:spPr>
      </p:pic>
      <p:sp>
        <p:nvSpPr>
          <p:cNvPr id="7" name="6 Rectángulo"/>
          <p:cNvSpPr/>
          <p:nvPr/>
        </p:nvSpPr>
        <p:spPr>
          <a:xfrm>
            <a:off x="1550364" y="569318"/>
            <a:ext cx="4720972"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Shanghai" panose="00000400000000000000" pitchFamily="2" charset="0"/>
              </a:rPr>
              <a:t>¡¡HAS FALLADO!!</a:t>
            </a:r>
            <a:endParaRPr lang="es-E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Shanghai" panose="00000400000000000000" pitchFamily="2" charset="0"/>
            </a:endParaRPr>
          </a:p>
        </p:txBody>
      </p:sp>
      <p:pic>
        <p:nvPicPr>
          <p:cNvPr id="2" name="caid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691680" y="1492648"/>
            <a:ext cx="4988768" cy="4081720"/>
          </a:xfrm>
          <a:prstGeom prst="rect">
            <a:avLst/>
          </a:prstGeom>
        </p:spPr>
      </p:pic>
    </p:spTree>
    <p:extLst>
      <p:ext uri="{BB962C8B-B14F-4D97-AF65-F5344CB8AC3E}">
        <p14:creationId xmlns:p14="http://schemas.microsoft.com/office/powerpoint/2010/main" val="119065791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video>
              <p:cMediaNode vol="80000">
                <p:cTn id="8" fill="hold" display="0">
                  <p:stCondLst>
                    <p:cond delay="indefinite"/>
                  </p:stCondLst>
                </p:cTn>
                <p:tgtEl>
                  <p:spTgt spid="2"/>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60648"/>
            <a:ext cx="8685251" cy="6336704"/>
          </a:xfrm>
          <a:prstGeom prst="rect">
            <a:avLst/>
          </a:prstGeom>
          <a:blipFill>
            <a:blip r:embed="rId3"/>
            <a:tile tx="0" ty="0" sx="100000" sy="100000" flip="none" algn="tl"/>
          </a:blipFill>
          <a:ln>
            <a:noFill/>
          </a:ln>
          <a:scene3d>
            <a:camera prst="orthographicFront"/>
            <a:lightRig rig="threePt" dir="t"/>
          </a:scene3d>
          <a:sp3d>
            <a:bevelT w="165100" prst="coolSlant"/>
          </a:sp3d>
        </p:spPr>
      </p:pic>
      <p:sp>
        <p:nvSpPr>
          <p:cNvPr id="2" name="1 Título"/>
          <p:cNvSpPr>
            <a:spLocks noGrp="1"/>
          </p:cNvSpPr>
          <p:nvPr>
            <p:ph type="title"/>
          </p:nvPr>
        </p:nvSpPr>
        <p:spPr>
          <a:xfrm>
            <a:off x="1403648" y="730542"/>
            <a:ext cx="3456384" cy="1051560"/>
          </a:xfrm>
        </p:spPr>
        <p:txBody>
          <a:bodyPr>
            <a:normAutofit/>
          </a:bodyPr>
          <a:lstStyle/>
          <a:p>
            <a:pPr algn="ctr"/>
            <a:r>
              <a:rPr lang="es-ES" sz="2400" dirty="0" smtClean="0">
                <a:solidFill>
                  <a:schemeClr val="bg2">
                    <a:lumMod val="75000"/>
                  </a:schemeClr>
                </a:solidFill>
              </a:rPr>
              <a:t>LIBRO DE CONSULTAS</a:t>
            </a:r>
            <a:endParaRPr lang="es-ES" sz="2400" dirty="0">
              <a:solidFill>
                <a:schemeClr val="bg2">
                  <a:lumMod val="75000"/>
                </a:schemeClr>
              </a:solidFill>
            </a:endParaRPr>
          </a:p>
        </p:txBody>
      </p:sp>
      <p:sp>
        <p:nvSpPr>
          <p:cNvPr id="3" name="2 Marcador de contenido"/>
          <p:cNvSpPr>
            <a:spLocks noGrp="1"/>
          </p:cNvSpPr>
          <p:nvPr>
            <p:ph idx="1"/>
          </p:nvPr>
        </p:nvSpPr>
        <p:spPr>
          <a:xfrm>
            <a:off x="251519" y="283956"/>
            <a:ext cx="1728192" cy="936104"/>
          </a:xfrm>
        </p:spPr>
        <p:txBody>
          <a:bodyPr/>
          <a:lstStyle/>
          <a:p>
            <a:pPr marL="0" indent="0">
              <a:buNone/>
            </a:pPr>
            <a:r>
              <a:rPr lang="es-ES" dirty="0" smtClean="0">
                <a:latin typeface="Shanghai" panose="00000400000000000000" pitchFamily="2" charset="0"/>
              </a:rPr>
              <a:t>CHINA</a:t>
            </a:r>
            <a:endParaRPr lang="es-ES" dirty="0">
              <a:latin typeface="Shanghai" panose="00000400000000000000" pitchFamily="2" charset="0"/>
            </a:endParaRPr>
          </a:p>
        </p:txBody>
      </p:sp>
      <p:pic>
        <p:nvPicPr>
          <p:cNvPr id="5" name="4 Imagen"/>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bwMode="auto">
          <a:xfrm>
            <a:off x="5188388" y="1782681"/>
            <a:ext cx="2663180" cy="1383390"/>
          </a:xfrm>
          <a:prstGeom prst="rect">
            <a:avLst/>
          </a:prstGeom>
          <a:noFill/>
          <a:ln>
            <a:noFill/>
          </a:ln>
        </p:spPr>
      </p:pic>
      <p:sp>
        <p:nvSpPr>
          <p:cNvPr id="6" name="5 Rectángulo"/>
          <p:cNvSpPr/>
          <p:nvPr/>
        </p:nvSpPr>
        <p:spPr>
          <a:xfrm>
            <a:off x="1259632" y="1782102"/>
            <a:ext cx="3252547" cy="3831818"/>
          </a:xfrm>
          <a:prstGeom prst="rect">
            <a:avLst/>
          </a:prstGeom>
        </p:spPr>
        <p:txBody>
          <a:bodyPr wrap="square">
            <a:spAutoFit/>
          </a:bodyPr>
          <a:lstStyle/>
          <a:p>
            <a:r>
              <a:rPr lang="es-ES" sz="1100" dirty="0"/>
              <a:t>El sistema de numeración chino es un sistema hibrido , utiliza el principio aditivo y </a:t>
            </a:r>
            <a:r>
              <a:rPr lang="es-ES" sz="1100" dirty="0" smtClean="0"/>
              <a:t>multiplicativo. </a:t>
            </a:r>
          </a:p>
          <a:p>
            <a:endParaRPr lang="es-ES" sz="1100" dirty="0"/>
          </a:p>
          <a:p>
            <a:r>
              <a:rPr lang="es-ES_tradnl" sz="1100" dirty="0" smtClean="0"/>
              <a:t>Es </a:t>
            </a:r>
            <a:r>
              <a:rPr lang="es-ES_tradnl" sz="1100" dirty="0"/>
              <a:t>un sistema decimal que se usa las unidades y las distintas potencias de 10 cuyas grafías aparecen en la foto</a:t>
            </a:r>
            <a:endParaRPr lang="es-ES" sz="1100" dirty="0" smtClean="0"/>
          </a:p>
          <a:p>
            <a:endParaRPr lang="es-ES_tradnl" sz="1100" dirty="0" smtClean="0"/>
          </a:p>
          <a:p>
            <a:r>
              <a:rPr lang="es-ES_tradnl" sz="1100" dirty="0" smtClean="0"/>
              <a:t>Reglas.</a:t>
            </a:r>
          </a:p>
          <a:p>
            <a:endParaRPr lang="es-ES" sz="1100" dirty="0"/>
          </a:p>
          <a:p>
            <a:pPr marL="171450" indent="-171450">
              <a:buFont typeface="Arial" panose="020B0604020202020204" pitchFamily="34" charset="0"/>
              <a:buChar char="•"/>
            </a:pPr>
            <a:r>
              <a:rPr lang="es-ES_tradnl" sz="1100" dirty="0" smtClean="0"/>
              <a:t>Se </a:t>
            </a:r>
            <a:r>
              <a:rPr lang="es-ES_tradnl" sz="1100" dirty="0"/>
              <a:t>utilizan los distintos números hasta el diez para formar la decena, centena y millar, aplicando </a:t>
            </a:r>
            <a:r>
              <a:rPr lang="es-ES_tradnl" sz="1100" dirty="0" smtClean="0"/>
              <a:t>para el resto el </a:t>
            </a:r>
            <a:r>
              <a:rPr lang="es-ES_tradnl" sz="1100" dirty="0"/>
              <a:t>principio multiplicativo representando  </a:t>
            </a:r>
            <a:r>
              <a:rPr lang="es-ES_tradnl" sz="1100" dirty="0" smtClean="0"/>
              <a:t>8x1000 - </a:t>
            </a:r>
            <a:r>
              <a:rPr lang="es-ES_tradnl" sz="1100" dirty="0"/>
              <a:t>8.000.</a:t>
            </a:r>
            <a:endParaRPr lang="es-ES" sz="1100" dirty="0"/>
          </a:p>
          <a:p>
            <a:pPr marL="171450" lvl="0" indent="-171450">
              <a:buFont typeface="Arial" panose="020B0604020202020204" pitchFamily="34" charset="0"/>
              <a:buChar char="•"/>
            </a:pPr>
            <a:r>
              <a:rPr lang="es-ES_tradnl" sz="1100" dirty="0"/>
              <a:t>El orden en la escritura es fundamental para evitar confusiones como 45 </a:t>
            </a:r>
            <a:r>
              <a:rPr lang="es-ES_tradnl" sz="1100" dirty="0" err="1"/>
              <a:t>ó</a:t>
            </a:r>
            <a:r>
              <a:rPr lang="es-ES_tradnl" sz="1100" dirty="0"/>
              <a:t> 54.</a:t>
            </a:r>
            <a:endParaRPr lang="es-ES" sz="1100" dirty="0"/>
          </a:p>
          <a:p>
            <a:pPr marL="171450" lvl="0" indent="-171450">
              <a:buFont typeface="Arial" panose="020B0604020202020204" pitchFamily="34" charset="0"/>
              <a:buChar char="•"/>
            </a:pPr>
            <a:r>
              <a:rPr lang="es-ES_tradnl" sz="1100" dirty="0"/>
              <a:t>Tradicionalmente se escriben de arriba abajo, aunque también se escriben de izquierda a derecha</a:t>
            </a:r>
            <a:r>
              <a:rPr lang="es-ES_tradnl" sz="1200" dirty="0"/>
              <a:t>.</a:t>
            </a:r>
            <a:endParaRPr lang="es-ES" sz="1200" dirty="0"/>
          </a:p>
          <a:p>
            <a:pPr marL="171450" lvl="0" indent="-171450">
              <a:buFont typeface="Arial" panose="020B0604020202020204" pitchFamily="34" charset="0"/>
              <a:buChar char="•"/>
            </a:pPr>
            <a:r>
              <a:rPr lang="es-ES_tradnl" sz="1100" dirty="0"/>
              <a:t>No es necesario el símbolo para el cero, siempre se utilizan todas las grafías.</a:t>
            </a:r>
            <a:endParaRPr lang="es-ES" sz="1100" dirty="0"/>
          </a:p>
        </p:txBody>
      </p:sp>
      <p:sp>
        <p:nvSpPr>
          <p:cNvPr id="8" name="7 Botón de acción: Hacia delante o Siguiente">
            <a:hlinkClick r:id="rId5" action="ppaction://hlinksldjump" highlightClick="1"/>
          </p:cNvPr>
          <p:cNvSpPr/>
          <p:nvPr/>
        </p:nvSpPr>
        <p:spPr>
          <a:xfrm>
            <a:off x="7452320" y="5229200"/>
            <a:ext cx="792088" cy="576064"/>
          </a:xfrm>
          <a:prstGeom prst="actionButtonForwardNext">
            <a:avLst/>
          </a:prstGeom>
          <a:blipFill>
            <a:blip r:embed="rId3"/>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68781142"/>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183880" cy="1051560"/>
          </a:xfrm>
        </p:spPr>
        <p:txBody>
          <a:bodyPr>
            <a:normAutofit fontScale="90000"/>
          </a:bodyPr>
          <a:lstStyle/>
          <a:p>
            <a:r>
              <a:rPr lang="es-ES" dirty="0" smtClean="0">
                <a:solidFill>
                  <a:srgbClr val="FFC000"/>
                </a:solidFill>
              </a:rPr>
              <a:t>MUNDO 2 China</a:t>
            </a:r>
            <a:br>
              <a:rPr lang="es-ES" dirty="0" smtClean="0">
                <a:solidFill>
                  <a:srgbClr val="FFC000"/>
                </a:solidFill>
              </a:rPr>
            </a:br>
            <a:r>
              <a:rPr lang="es-ES" dirty="0" smtClean="0">
                <a:solidFill>
                  <a:srgbClr val="FFC000"/>
                </a:solidFill>
              </a:rPr>
              <a:t>RETO </a:t>
            </a:r>
            <a:r>
              <a:rPr lang="es-ES" dirty="0">
                <a:solidFill>
                  <a:srgbClr val="FFC000"/>
                </a:solidFill>
              </a:rPr>
              <a:t>4</a:t>
            </a:r>
          </a:p>
        </p:txBody>
      </p:sp>
      <p:sp>
        <p:nvSpPr>
          <p:cNvPr id="4" name="3 Botón de acción: Hacia delante o Siguiente">
            <a:hlinkClick r:id="rId2" action="ppaction://hlinksldjump" highlightClick="1"/>
          </p:cNvPr>
          <p:cNvSpPr/>
          <p:nvPr/>
        </p:nvSpPr>
        <p:spPr>
          <a:xfrm>
            <a:off x="924628" y="4738067"/>
            <a:ext cx="648072" cy="360040"/>
          </a:xfrm>
          <a:prstGeom prst="actionButtonForwardNext">
            <a:avLst/>
          </a:prstGeom>
          <a:blipFill>
            <a:blip r:embed="rId3"/>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Botón de acción: Hacia delante o Siguiente">
            <a:hlinkClick r:id="" action="ppaction://hlinkshowjump?jump=nextslide" highlightClick="1"/>
          </p:cNvPr>
          <p:cNvSpPr/>
          <p:nvPr/>
        </p:nvSpPr>
        <p:spPr>
          <a:xfrm>
            <a:off x="4838866" y="4738067"/>
            <a:ext cx="648072" cy="360040"/>
          </a:xfrm>
          <a:prstGeom prst="actionButtonForwardNext">
            <a:avLst/>
          </a:prstGeom>
          <a:blipFill>
            <a:blip r:embed="rId3"/>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Botón de acción: Hacia delante o Siguiente">
            <a:hlinkClick r:id="" action="ppaction://hlinkshowjump?jump=nextslide" highlightClick="1"/>
          </p:cNvPr>
          <p:cNvSpPr/>
          <p:nvPr/>
        </p:nvSpPr>
        <p:spPr>
          <a:xfrm>
            <a:off x="2900279" y="4716088"/>
            <a:ext cx="648072" cy="360040"/>
          </a:xfrm>
          <a:prstGeom prst="actionButtonForwardNext">
            <a:avLst/>
          </a:prstGeom>
          <a:blipFill>
            <a:blip r:embed="rId3"/>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Botón de acción: Hacia delante o Siguiente">
            <a:hlinkClick r:id="" action="ppaction://hlinkshowjump?jump=nextslide" highlightClick="1"/>
          </p:cNvPr>
          <p:cNvSpPr/>
          <p:nvPr/>
        </p:nvSpPr>
        <p:spPr>
          <a:xfrm>
            <a:off x="6685664" y="4738067"/>
            <a:ext cx="648072" cy="360040"/>
          </a:xfrm>
          <a:prstGeom prst="actionButtonForwardNext">
            <a:avLst/>
          </a:prstGeom>
          <a:blipFill>
            <a:blip r:embed="rId3"/>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610590" y="2094100"/>
            <a:ext cx="7128792" cy="2031325"/>
          </a:xfrm>
          <a:prstGeom prst="rect">
            <a:avLst/>
          </a:prstGeom>
          <a:solidFill>
            <a:schemeClr val="bg1">
              <a:lumMod val="95000"/>
            </a:schemeClr>
          </a:solidFill>
        </p:spPr>
        <p:txBody>
          <a:bodyPr wrap="square" rtlCol="0">
            <a:spAutoFit/>
          </a:bodyPr>
          <a:lstStyle/>
          <a:p>
            <a:r>
              <a:rPr lang="es-ES" dirty="0" smtClean="0"/>
              <a:t>Leibniz fue el creador del sistema binario moderno a finales del siglo XVII , que entre otros, hoy utilizan los ordenadores. Dicho sistema binario solo contiene dos </a:t>
            </a:r>
            <a:r>
              <a:rPr lang="es-ES" dirty="0" err="1" smtClean="0"/>
              <a:t>numeros</a:t>
            </a:r>
            <a:r>
              <a:rPr lang="es-ES" dirty="0" smtClean="0"/>
              <a:t> (1 y 0). Cuando Leibniz conoció el I </a:t>
            </a:r>
            <a:r>
              <a:rPr lang="es-ES" dirty="0" err="1" smtClean="0"/>
              <a:t>Ching</a:t>
            </a:r>
            <a:r>
              <a:rPr lang="es-ES" dirty="0" smtClean="0"/>
              <a:t> quedó convencido de que los chinos conocían dicho sistema binario desde hacia por lo menos  2500 años. Pon ese número en el sistema numérico chino.  </a:t>
            </a:r>
            <a:endParaRPr lang="es-ES" dirty="0"/>
          </a:p>
        </p:txBody>
      </p:sp>
      <p:pic>
        <p:nvPicPr>
          <p:cNvPr id="2050" name="Picture 2"/>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252" y="4139032"/>
            <a:ext cx="126682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66873" y="4139712"/>
            <a:ext cx="12573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29490" y="4125425"/>
            <a:ext cx="12668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42950" y="4125425"/>
            <a:ext cx="13335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10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0133" y="764704"/>
            <a:ext cx="1924540" cy="1218875"/>
          </a:xfrm>
          <a:prstGeom prst="rect">
            <a:avLst/>
          </a:prstGeom>
        </p:spPr>
      </p:pic>
    </p:spTree>
    <p:extLst>
      <p:ext uri="{BB962C8B-B14F-4D97-AF65-F5344CB8AC3E}">
        <p14:creationId xmlns:p14="http://schemas.microsoft.com/office/powerpoint/2010/main" val="1232949931"/>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6"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5100953"/>
            <a:ext cx="609600" cy="609600"/>
          </a:xfrm>
          <a:prstGeom prst="rect">
            <a:avLst/>
          </a:prstGeom>
        </p:spPr>
      </p:pic>
      <p:sp>
        <p:nvSpPr>
          <p:cNvPr id="7" name="6 Rectángulo"/>
          <p:cNvSpPr/>
          <p:nvPr/>
        </p:nvSpPr>
        <p:spPr>
          <a:xfrm>
            <a:off x="1550364" y="569318"/>
            <a:ext cx="4720972"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Shanghai" panose="00000400000000000000" pitchFamily="2" charset="0"/>
              </a:rPr>
              <a:t>¡¡HAS FALLADO!!</a:t>
            </a:r>
            <a:endParaRPr lang="es-E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Shanghai" panose="00000400000000000000" pitchFamily="2" charset="0"/>
            </a:endParaRPr>
          </a:p>
        </p:txBody>
      </p:sp>
      <p:pic>
        <p:nvPicPr>
          <p:cNvPr id="2" name="caid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691680" y="1492648"/>
            <a:ext cx="4988768" cy="4081720"/>
          </a:xfrm>
          <a:prstGeom prst="rect">
            <a:avLst/>
          </a:prstGeom>
        </p:spPr>
      </p:pic>
    </p:spTree>
    <p:extLst>
      <p:ext uri="{BB962C8B-B14F-4D97-AF65-F5344CB8AC3E}">
        <p14:creationId xmlns:p14="http://schemas.microsoft.com/office/powerpoint/2010/main" val="312872470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video>
              <p:cMediaNode vol="80000">
                <p:cTn id="8"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3568"/>
            <a:ext cx="9252520" cy="9226230"/>
          </a:xfrm>
          <a:prstGeom prst="rect">
            <a:avLst/>
          </a:prstGeom>
        </p:spPr>
      </p:pic>
      <p:sp>
        <p:nvSpPr>
          <p:cNvPr id="5" name="4 Botón de acción: Personalizar">
            <a:hlinkClick r:id="rId3" action="ppaction://hlinksldjump" highlightClick="1"/>
          </p:cNvPr>
          <p:cNvSpPr/>
          <p:nvPr/>
        </p:nvSpPr>
        <p:spPr>
          <a:xfrm>
            <a:off x="3563888" y="4365042"/>
            <a:ext cx="5688632" cy="317755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                                               Al camino</a:t>
            </a:r>
            <a:endParaRPr lang="es-ES" dirty="0"/>
          </a:p>
        </p:txBody>
      </p:sp>
      <p:sp>
        <p:nvSpPr>
          <p:cNvPr id="6" name="5 Botón de acción: Personalizar">
            <a:hlinkClick r:id="rId4" action="ppaction://hlinksldjump" highlightClick="1"/>
          </p:cNvPr>
          <p:cNvSpPr/>
          <p:nvPr/>
        </p:nvSpPr>
        <p:spPr>
          <a:xfrm>
            <a:off x="3563888" y="1700808"/>
            <a:ext cx="1440160" cy="18002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Entrar</a:t>
            </a:r>
            <a:endParaRPr lang="es-ES" dirty="0"/>
          </a:p>
        </p:txBody>
      </p:sp>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1916832"/>
            <a:ext cx="1224136" cy="3940857"/>
          </a:xfrm>
          <a:prstGeom prst="rect">
            <a:avLst/>
          </a:prstGeom>
        </p:spPr>
      </p:pic>
      <p:sp>
        <p:nvSpPr>
          <p:cNvPr id="2" name="1 Rectángulo">
            <a:hlinkClick r:id="rId6" action="ppaction://hlinksldjump"/>
          </p:cNvPr>
          <p:cNvSpPr/>
          <p:nvPr/>
        </p:nvSpPr>
        <p:spPr>
          <a:xfrm>
            <a:off x="251520" y="4293096"/>
            <a:ext cx="1368152"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Jardín</a:t>
            </a:r>
            <a:endParaRPr lang="es-ES" dirty="0"/>
          </a:p>
        </p:txBody>
      </p:sp>
    </p:spTree>
    <p:extLst>
      <p:ext uri="{BB962C8B-B14F-4D97-AF65-F5344CB8AC3E}">
        <p14:creationId xmlns:p14="http://schemas.microsoft.com/office/powerpoint/2010/main" val="1808243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60648"/>
            <a:ext cx="8685251" cy="6336704"/>
          </a:xfrm>
          <a:prstGeom prst="rect">
            <a:avLst/>
          </a:prstGeom>
        </p:spPr>
      </p:pic>
      <p:sp>
        <p:nvSpPr>
          <p:cNvPr id="2" name="1 Título"/>
          <p:cNvSpPr>
            <a:spLocks noGrp="1"/>
          </p:cNvSpPr>
          <p:nvPr>
            <p:ph type="title"/>
          </p:nvPr>
        </p:nvSpPr>
        <p:spPr>
          <a:xfrm>
            <a:off x="1403648" y="730542"/>
            <a:ext cx="3456384" cy="1051560"/>
          </a:xfrm>
        </p:spPr>
        <p:txBody>
          <a:bodyPr>
            <a:normAutofit/>
          </a:bodyPr>
          <a:lstStyle/>
          <a:p>
            <a:pPr algn="ctr"/>
            <a:r>
              <a:rPr lang="es-ES" sz="2400" dirty="0" smtClean="0">
                <a:solidFill>
                  <a:schemeClr val="bg2">
                    <a:lumMod val="75000"/>
                  </a:schemeClr>
                </a:solidFill>
              </a:rPr>
              <a:t>LIBRO DE CONSULTAS</a:t>
            </a:r>
            <a:endParaRPr lang="es-ES" sz="2400" dirty="0">
              <a:solidFill>
                <a:schemeClr val="bg2">
                  <a:lumMod val="75000"/>
                </a:schemeClr>
              </a:solidFill>
            </a:endParaRPr>
          </a:p>
        </p:txBody>
      </p:sp>
      <p:sp>
        <p:nvSpPr>
          <p:cNvPr id="3" name="2 Marcador de contenido"/>
          <p:cNvSpPr>
            <a:spLocks noGrp="1"/>
          </p:cNvSpPr>
          <p:nvPr>
            <p:ph idx="1"/>
          </p:nvPr>
        </p:nvSpPr>
        <p:spPr>
          <a:xfrm>
            <a:off x="251519" y="283956"/>
            <a:ext cx="1728192" cy="936104"/>
          </a:xfrm>
        </p:spPr>
        <p:txBody>
          <a:bodyPr/>
          <a:lstStyle/>
          <a:p>
            <a:pPr marL="0" indent="0">
              <a:buNone/>
            </a:pPr>
            <a:r>
              <a:rPr lang="es-ES" dirty="0" smtClean="0">
                <a:latin typeface="Shanghai" panose="00000400000000000000" pitchFamily="2" charset="0"/>
              </a:rPr>
              <a:t>CHINA</a:t>
            </a:r>
            <a:endParaRPr lang="es-ES" dirty="0">
              <a:latin typeface="Shanghai" panose="00000400000000000000" pitchFamily="2" charset="0"/>
            </a:endParaRPr>
          </a:p>
        </p:txBody>
      </p:sp>
      <p:pic>
        <p:nvPicPr>
          <p:cNvPr id="5" name="4 Imagen"/>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bwMode="auto">
          <a:xfrm>
            <a:off x="5076056" y="1782680"/>
            <a:ext cx="2749120" cy="1574311"/>
          </a:xfrm>
          <a:prstGeom prst="rect">
            <a:avLst/>
          </a:prstGeom>
          <a:noFill/>
          <a:ln>
            <a:noFill/>
          </a:ln>
        </p:spPr>
      </p:pic>
      <p:sp>
        <p:nvSpPr>
          <p:cNvPr id="6" name="5 Rectángulo"/>
          <p:cNvSpPr/>
          <p:nvPr/>
        </p:nvSpPr>
        <p:spPr>
          <a:xfrm>
            <a:off x="1259632" y="1782102"/>
            <a:ext cx="3252547" cy="3831818"/>
          </a:xfrm>
          <a:prstGeom prst="rect">
            <a:avLst/>
          </a:prstGeom>
        </p:spPr>
        <p:txBody>
          <a:bodyPr wrap="square">
            <a:spAutoFit/>
          </a:bodyPr>
          <a:lstStyle/>
          <a:p>
            <a:r>
              <a:rPr lang="es-ES" sz="1100" dirty="0"/>
              <a:t>El sistema de numeración chino es un sistema hibrido , utiliza el principio aditivo y </a:t>
            </a:r>
            <a:r>
              <a:rPr lang="es-ES" sz="1100" dirty="0" smtClean="0"/>
              <a:t>multiplicativo. </a:t>
            </a:r>
          </a:p>
          <a:p>
            <a:endParaRPr lang="es-ES" sz="1100" dirty="0"/>
          </a:p>
          <a:p>
            <a:r>
              <a:rPr lang="es-ES_tradnl" sz="1100" dirty="0" smtClean="0"/>
              <a:t>Es </a:t>
            </a:r>
            <a:r>
              <a:rPr lang="es-ES_tradnl" sz="1100" dirty="0"/>
              <a:t>un sistema decimal que se usa las unidades y las distintas potencias de 10 cuyas grafías aparecen en la foto</a:t>
            </a:r>
            <a:endParaRPr lang="es-ES" sz="1100" dirty="0" smtClean="0"/>
          </a:p>
          <a:p>
            <a:endParaRPr lang="es-ES_tradnl" sz="1100" dirty="0" smtClean="0"/>
          </a:p>
          <a:p>
            <a:r>
              <a:rPr lang="es-ES_tradnl" sz="1100" dirty="0" smtClean="0"/>
              <a:t>Reglas.</a:t>
            </a:r>
          </a:p>
          <a:p>
            <a:endParaRPr lang="es-ES" sz="1100" dirty="0"/>
          </a:p>
          <a:p>
            <a:pPr marL="171450" indent="-171450">
              <a:buFont typeface="Arial" panose="020B0604020202020204" pitchFamily="34" charset="0"/>
              <a:buChar char="•"/>
            </a:pPr>
            <a:r>
              <a:rPr lang="es-ES_tradnl" sz="1100" dirty="0" smtClean="0"/>
              <a:t>Se </a:t>
            </a:r>
            <a:r>
              <a:rPr lang="es-ES_tradnl" sz="1100" dirty="0"/>
              <a:t>utilizan los distintos números hasta el diez para formar la decena, centena y millar, aplicando </a:t>
            </a:r>
            <a:r>
              <a:rPr lang="es-ES_tradnl" sz="1100" dirty="0" smtClean="0"/>
              <a:t>para el resto el </a:t>
            </a:r>
            <a:r>
              <a:rPr lang="es-ES_tradnl" sz="1100" dirty="0"/>
              <a:t>principio multiplicativo representando  </a:t>
            </a:r>
            <a:r>
              <a:rPr lang="es-ES_tradnl" sz="1100" dirty="0" smtClean="0"/>
              <a:t>8x1000 - </a:t>
            </a:r>
            <a:r>
              <a:rPr lang="es-ES_tradnl" sz="1100" dirty="0"/>
              <a:t>8.000.</a:t>
            </a:r>
            <a:endParaRPr lang="es-ES" sz="1100" dirty="0"/>
          </a:p>
          <a:p>
            <a:pPr marL="171450" lvl="0" indent="-171450">
              <a:buFont typeface="Arial" panose="020B0604020202020204" pitchFamily="34" charset="0"/>
              <a:buChar char="•"/>
            </a:pPr>
            <a:r>
              <a:rPr lang="es-ES_tradnl" sz="1100" dirty="0"/>
              <a:t>El orden en la escritura es fundamental para evitar confusiones como 45 </a:t>
            </a:r>
            <a:r>
              <a:rPr lang="es-ES_tradnl" sz="1100" dirty="0" err="1"/>
              <a:t>ó</a:t>
            </a:r>
            <a:r>
              <a:rPr lang="es-ES_tradnl" sz="1100" dirty="0"/>
              <a:t> 54.</a:t>
            </a:r>
            <a:endParaRPr lang="es-ES" sz="1100" dirty="0"/>
          </a:p>
          <a:p>
            <a:pPr marL="171450" lvl="0" indent="-171450">
              <a:buFont typeface="Arial" panose="020B0604020202020204" pitchFamily="34" charset="0"/>
              <a:buChar char="•"/>
            </a:pPr>
            <a:r>
              <a:rPr lang="es-ES_tradnl" sz="1100" dirty="0"/>
              <a:t>Tradicionalmente se escriben de arriba abajo, aunque también se escriben de izquierda a derecha</a:t>
            </a:r>
            <a:r>
              <a:rPr lang="es-ES_tradnl" sz="1200" dirty="0"/>
              <a:t>.</a:t>
            </a:r>
            <a:endParaRPr lang="es-ES" sz="1200" dirty="0"/>
          </a:p>
          <a:p>
            <a:pPr marL="171450" lvl="0" indent="-171450">
              <a:buFont typeface="Arial" panose="020B0604020202020204" pitchFamily="34" charset="0"/>
              <a:buChar char="•"/>
            </a:pPr>
            <a:r>
              <a:rPr lang="es-ES_tradnl" sz="1100" dirty="0"/>
              <a:t>No es necesario el símbolo para el cero, siempre se utilizan todas las grafías.</a:t>
            </a:r>
            <a:endParaRPr lang="es-ES" sz="1100" dirty="0"/>
          </a:p>
        </p:txBody>
      </p:sp>
      <p:sp>
        <p:nvSpPr>
          <p:cNvPr id="8" name="7 Botón de acción: Hacia delante o Siguiente">
            <a:hlinkClick r:id="rId5" action="ppaction://hlinksldjump" highlightClick="1"/>
          </p:cNvPr>
          <p:cNvSpPr/>
          <p:nvPr/>
        </p:nvSpPr>
        <p:spPr>
          <a:xfrm>
            <a:off x="7399028" y="5039409"/>
            <a:ext cx="792088" cy="576064"/>
          </a:xfrm>
          <a:prstGeom prst="actionButtonForwardNext">
            <a:avLst/>
          </a:prstGeom>
          <a:blipFill>
            <a:blip r:embed="rId6">
              <a:extLst>
                <a:ext uri="{BEBA8EAE-BF5A-486C-A8C5-ECC9F3942E4B}">
                  <a14:imgProps xmlns:a14="http://schemas.microsoft.com/office/drawing/2010/main">
                    <a14:imgLayer r:embed="rId7">
                      <a14:imgEffect>
                        <a14:brightnessContrast contrast="20000"/>
                      </a14:imgEffect>
                    </a14:imgLayer>
                  </a14:imgProps>
                </a:ext>
              </a:extLst>
            </a:blip>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68781142"/>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8"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35696" y="4346890"/>
            <a:ext cx="882310" cy="882310"/>
          </a:xfrm>
          <a:prstGeom prst="rect">
            <a:avLst/>
          </a:prstGeom>
        </p:spPr>
      </p:pic>
      <p:sp>
        <p:nvSpPr>
          <p:cNvPr id="2" name="1 Título"/>
          <p:cNvSpPr>
            <a:spLocks noGrp="1"/>
          </p:cNvSpPr>
          <p:nvPr>
            <p:ph type="title"/>
          </p:nvPr>
        </p:nvSpPr>
        <p:spPr>
          <a:xfrm>
            <a:off x="480060" y="1868695"/>
            <a:ext cx="8183880" cy="1051560"/>
          </a:xfrm>
        </p:spPr>
        <p:txBody>
          <a:bodyPr>
            <a:noAutofit/>
          </a:bodyPr>
          <a:lstStyle/>
          <a:p>
            <a:pPr algn="ctr"/>
            <a:r>
              <a:rPr lang="es-ES" sz="4000" dirty="0" smtClean="0">
                <a:solidFill>
                  <a:srgbClr val="FFC000"/>
                </a:solidFill>
              </a:rPr>
              <a:t>LO CONSEGUISTE.</a:t>
            </a:r>
            <a:r>
              <a:rPr lang="es-ES" sz="2800" dirty="0" smtClean="0">
                <a:solidFill>
                  <a:schemeClr val="bg2">
                    <a:lumMod val="40000"/>
                    <a:lumOff val="60000"/>
                  </a:schemeClr>
                </a:solidFill>
              </a:rPr>
              <a:t/>
            </a:r>
            <a:br>
              <a:rPr lang="es-ES" sz="2800" dirty="0" smtClean="0">
                <a:solidFill>
                  <a:schemeClr val="bg2">
                    <a:lumMod val="40000"/>
                    <a:lumOff val="60000"/>
                  </a:schemeClr>
                </a:solidFill>
              </a:rPr>
            </a:br>
            <a:r>
              <a:rPr lang="es-ES" sz="2800" dirty="0" smtClean="0">
                <a:solidFill>
                  <a:schemeClr val="bg2">
                    <a:lumMod val="40000"/>
                    <a:lumOff val="60000"/>
                  </a:schemeClr>
                </a:solidFill>
              </a:rPr>
              <a:t> </a:t>
            </a:r>
            <a:br>
              <a:rPr lang="es-ES" sz="2800" dirty="0" smtClean="0">
                <a:solidFill>
                  <a:schemeClr val="bg2">
                    <a:lumMod val="40000"/>
                    <a:lumOff val="60000"/>
                  </a:schemeClr>
                </a:solidFill>
              </a:rPr>
            </a:br>
            <a:r>
              <a:rPr lang="es-ES" sz="2800" dirty="0" smtClean="0">
                <a:solidFill>
                  <a:schemeClr val="bg2">
                    <a:lumMod val="40000"/>
                    <a:lumOff val="60000"/>
                  </a:schemeClr>
                </a:solidFill>
              </a:rPr>
              <a:t>YA TIENES EN TU PODER EL LIBRO  </a:t>
            </a:r>
            <a:r>
              <a:rPr lang="es-ES" sz="2800" dirty="0" smtClean="0">
                <a:solidFill>
                  <a:schemeClr val="bg2">
                    <a:lumMod val="40000"/>
                    <a:lumOff val="60000"/>
                  </a:schemeClr>
                </a:solidFill>
                <a:latin typeface="Shanghai" panose="00000400000000000000" pitchFamily="2" charset="0"/>
              </a:rPr>
              <a:t>I CHING</a:t>
            </a:r>
            <a:r>
              <a:rPr lang="es-ES" sz="2800" dirty="0" smtClean="0">
                <a:solidFill>
                  <a:schemeClr val="bg2">
                    <a:lumMod val="40000"/>
                    <a:lumOff val="60000"/>
                  </a:schemeClr>
                </a:solidFill>
              </a:rPr>
              <a:t>, CON EL SEGUNDO NUMERO DEL CÓDIGO </a:t>
            </a:r>
            <a:endParaRPr lang="es-ES" sz="2800" dirty="0">
              <a:solidFill>
                <a:schemeClr val="bg2">
                  <a:lumMod val="40000"/>
                  <a:lumOff val="60000"/>
                </a:schemeClr>
              </a:solidFill>
            </a:endParaRPr>
          </a:p>
        </p:txBody>
      </p:sp>
      <p:pic>
        <p:nvPicPr>
          <p:cNvPr id="4" name="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442" y="2708920"/>
            <a:ext cx="2529192" cy="3115505"/>
          </a:xfrm>
          <a:prstGeom prst="rect">
            <a:avLst/>
          </a:prstGeom>
          <a:ln>
            <a:noFill/>
          </a:ln>
          <a:effectLst>
            <a:softEdge rad="112500"/>
          </a:effectLst>
        </p:spPr>
      </p:pic>
      <p:sp>
        <p:nvSpPr>
          <p:cNvPr id="7" name="6 Botón de acción: Hacia delante o Siguiente">
            <a:hlinkClick r:id="" action="ppaction://hlinkshowjump?jump=nextslide" highlightClick="1"/>
          </p:cNvPr>
          <p:cNvSpPr/>
          <p:nvPr/>
        </p:nvSpPr>
        <p:spPr>
          <a:xfrm>
            <a:off x="6804248" y="3550558"/>
            <a:ext cx="720080" cy="348565"/>
          </a:xfrm>
          <a:prstGeom prst="actionButtonForwardNext">
            <a:avLst/>
          </a:prstGeom>
          <a:blipFill>
            <a:blip r:embed="rId6"/>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4499992" y="3263176"/>
            <a:ext cx="1944216" cy="923330"/>
          </a:xfrm>
          <a:prstGeom prst="rect">
            <a:avLst/>
          </a:prstGeom>
          <a:solidFill>
            <a:schemeClr val="bg1"/>
          </a:solidFill>
          <a:ln>
            <a:solidFill>
              <a:schemeClr val="accent1"/>
            </a:solidFill>
          </a:ln>
        </p:spPr>
        <p:txBody>
          <a:bodyPr wrap="square" rtlCol="0">
            <a:spAutoFit/>
          </a:bodyPr>
          <a:lstStyle/>
          <a:p>
            <a:endParaRPr lang="es-ES" b="1" dirty="0" smtClean="0">
              <a:solidFill>
                <a:srgbClr val="FF0000"/>
              </a:solidFill>
            </a:endParaRPr>
          </a:p>
          <a:p>
            <a:pPr algn="ctr"/>
            <a:r>
              <a:rPr lang="es-ES" b="1" dirty="0" smtClean="0">
                <a:solidFill>
                  <a:srgbClr val="FF0000"/>
                </a:solidFill>
              </a:rPr>
              <a:t>CÓDIGO</a:t>
            </a:r>
            <a:r>
              <a:rPr lang="es-ES" dirty="0" smtClean="0"/>
              <a:t> = 9</a:t>
            </a:r>
          </a:p>
          <a:p>
            <a:endParaRPr lang="es-ES" dirty="0"/>
          </a:p>
        </p:txBody>
      </p:sp>
    </p:spTree>
    <p:extLst>
      <p:ext uri="{BB962C8B-B14F-4D97-AF65-F5344CB8AC3E}">
        <p14:creationId xmlns:p14="http://schemas.microsoft.com/office/powerpoint/2010/main" val="320724113"/>
      </p:ext>
    </p:extLst>
  </p:cSld>
  <p:clrMapOvr>
    <a:masterClrMapping/>
  </p:clrMapOvr>
  <p:transition spd="slow" advClick="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3000" fill="hold"/>
                                        <p:tgtEl>
                                          <p:spTgt spid="2"/>
                                        </p:tgtEl>
                                        <p:attrNameLst>
                                          <p:attrName>style.textDecorationUnderline</p:attrName>
                                        </p:attrNameLst>
                                      </p:cBhvr>
                                      <p:to>
                                        <p:strVal val="true"/>
                                      </p:to>
                                    </p:set>
                                  </p:childTnLst>
                                </p:cTn>
                              </p:par>
                              <p:par>
                                <p:cTn id="7" presetID="1" presetClass="mediacall" presetSubtype="0" fill="hold" nodeType="withEffect">
                                  <p:stCondLst>
                                    <p:cond delay="0"/>
                                  </p:stCondLst>
                                  <p:childTnLst>
                                    <p:cmd type="call" cmd="playFrom(0.0)">
                                      <p:cBhvr>
                                        <p:cTn id="8" dur="47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4">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2" name="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476672"/>
            <a:ext cx="8407602" cy="5976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593" y="3264720"/>
            <a:ext cx="1668566" cy="570116"/>
          </a:xfrm>
          <a:prstGeom prst="rect">
            <a:avLst/>
          </a:prstGeom>
          <a:scene3d>
            <a:camera prst="orthographicFront"/>
            <a:lightRig rig="threePt" dir="t"/>
          </a:scene3d>
          <a:sp3d prstMaterial="metal"/>
        </p:spPr>
      </p:pic>
      <p:pic>
        <p:nvPicPr>
          <p:cNvPr id="5" name="4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9656" y="3685923"/>
            <a:ext cx="2851096" cy="1897563"/>
          </a:xfrm>
          <a:prstGeom prst="rect">
            <a:avLst/>
          </a:prstGeom>
          <a:ln>
            <a:noFill/>
          </a:ln>
          <a:effectLst>
            <a:softEdge rad="112500"/>
          </a:effectLst>
        </p:spPr>
      </p:pic>
      <p:sp>
        <p:nvSpPr>
          <p:cNvPr id="7" name="6 Llamada con línea 2"/>
          <p:cNvSpPr/>
          <p:nvPr/>
        </p:nvSpPr>
        <p:spPr>
          <a:xfrm>
            <a:off x="2699792" y="569640"/>
            <a:ext cx="2304256" cy="1350932"/>
          </a:xfrm>
          <a:prstGeom prst="borderCallout2">
            <a:avLst>
              <a:gd name="adj1" fmla="val 55874"/>
              <a:gd name="adj2" fmla="val 107824"/>
              <a:gd name="adj3" fmla="val 36750"/>
              <a:gd name="adj4" fmla="val 116957"/>
              <a:gd name="adj5" fmla="val 35381"/>
              <a:gd name="adj6" fmla="val 155081"/>
            </a:avLst>
          </a:prstGeom>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EL ÚLTIMO DESTINO...</a:t>
            </a:r>
            <a:endParaRPr lang="es-E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7 Redondear rectángulo de esquina sencilla"/>
          <p:cNvSpPr/>
          <p:nvPr/>
        </p:nvSpPr>
        <p:spPr>
          <a:xfrm>
            <a:off x="5212031" y="2420888"/>
            <a:ext cx="2448272" cy="558844"/>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B050"/>
                </a:solidFill>
              </a:rPr>
              <a:t>FLORENCIA</a:t>
            </a:r>
            <a:endParaRPr lang="es-ES" dirty="0">
              <a:solidFill>
                <a:srgbClr val="00B050"/>
              </a:solidFill>
            </a:endParaRPr>
          </a:p>
        </p:txBody>
      </p:sp>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2051" y="476672"/>
            <a:ext cx="1096441" cy="130812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2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576" y="4088785"/>
            <a:ext cx="2723945" cy="1527777"/>
          </a:xfrm>
          <a:prstGeom prst="rect">
            <a:avLst/>
          </a:prstGeom>
          <a:ln>
            <a:noFill/>
          </a:ln>
          <a:effectLst>
            <a:softEdge rad="112500"/>
          </a:effectLst>
        </p:spPr>
      </p:pic>
      <p:pic>
        <p:nvPicPr>
          <p:cNvPr id="6" name="RELAX.New.Age.Medieval Drum Danc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63692" y="4368008"/>
            <a:ext cx="609600" cy="609600"/>
          </a:xfrm>
          <a:prstGeom prst="rect">
            <a:avLst/>
          </a:prstGeom>
        </p:spPr>
      </p:pic>
    </p:spTree>
    <p:extLst>
      <p:ext uri="{BB962C8B-B14F-4D97-AF65-F5344CB8AC3E}">
        <p14:creationId xmlns:p14="http://schemas.microsoft.com/office/powerpoint/2010/main" val="1281197048"/>
      </p:ext>
    </p:extLst>
  </p:cSld>
  <p:clrMapOvr>
    <a:masterClrMapping/>
  </p:clrMapOvr>
  <mc:AlternateContent xmlns:mc="http://schemas.openxmlformats.org/markup-compatibility/2006" xmlns:p14="http://schemas.microsoft.com/office/powerpoint/2010/main">
    <mc:Choice Requires="p14">
      <p:transition spd="slow" p14:dur="3000" advClick="0" advTm="4000">
        <p14:prism isContent="1"/>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accel="50000" decel="50000" fill="hold" nodeType="withEffect">
                                  <p:stCondLst>
                                    <p:cond delay="0"/>
                                  </p:stCondLst>
                                  <p:childTnLst>
                                    <p:animMotion origin="layout" path="M 0.10573 0.01388 L 0.19427 -0.07957 C 0.21285 -0.10062 0.24063 -0.11196 0.26962 -0.11196 C 0.30278 -0.11196 0.32917 -0.10062 0.34775 -0.07957 L 0.43646 0.01388 " pathEditMode="relative" rAng="0" ptsTypes="FffFF">
                                      <p:cBhvr>
                                        <p:cTn id="6" dur="3000" fill="hold"/>
                                        <p:tgtEl>
                                          <p:spTgt spid="4"/>
                                        </p:tgtEl>
                                        <p:attrNameLst>
                                          <p:attrName>ppt_x</p:attrName>
                                          <p:attrName>ppt_y</p:attrName>
                                        </p:attrNameLst>
                                      </p:cBhvr>
                                      <p:rCtr x="16528" y="-6292"/>
                                    </p:animMotion>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0" presetClass="exit" presetSubtype="0" fill="hold" grpId="1" nodeType="withEffect">
                                  <p:stCondLst>
                                    <p:cond delay="1000"/>
                                  </p:stCondLst>
                                  <p:childTnLst>
                                    <p:animEffect transition="out" filter="fade">
                                      <p:cBhvr>
                                        <p:cTn id="10" dur="3000"/>
                                        <p:tgtEl>
                                          <p:spTgt spid="7"/>
                                        </p:tgtEl>
                                      </p:cBhvr>
                                    </p:animEffect>
                                    <p:set>
                                      <p:cBhvr>
                                        <p:cTn id="11" dur="1" fill="hold">
                                          <p:stCondLst>
                                            <p:cond delay="2999"/>
                                          </p:stCondLst>
                                        </p:cTn>
                                        <p:tgtEl>
                                          <p:spTgt spid="7"/>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2000"/>
                                        <p:tgtEl>
                                          <p:spTgt spid="8"/>
                                        </p:tgtEl>
                                      </p:cBhvr>
                                    </p:animEffect>
                                  </p:childTnLst>
                                </p:cTn>
                              </p:par>
                              <p:par>
                                <p:cTn id="15" presetID="1" presetClass="entr" presetSubtype="0" fill="hold" nodeType="withEffect">
                                  <p:stCondLst>
                                    <p:cond delay="100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7">
                <p:cTn id="19" repeatCount="indefinite" fill="remove" display="0">
                  <p:stCondLst>
                    <p:cond delay="indefinite"/>
                  </p:stCondLst>
                  <p:endCondLst>
                    <p:cond evt="onStopAudio" delay="0">
                      <p:tgtEl>
                        <p:sldTgt/>
                      </p:tgtEl>
                    </p:cond>
                  </p:endCondLst>
                </p:cTn>
                <p:tgtEl>
                  <p:spTgt spid="6"/>
                </p:tgtEl>
              </p:cMediaNode>
            </p:audio>
          </p:childTnLst>
        </p:cTn>
      </p:par>
    </p:tnLst>
    <p:bldLst>
      <p:bldP spid="7" grpId="0" animBg="1"/>
      <p:bldP spid="7" grpId="1"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87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11" name="10 Imagen"/>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40152" y="764704"/>
            <a:ext cx="2533156" cy="3001790"/>
          </a:xfrm>
          <a:prstGeom prst="rect">
            <a:avLst/>
          </a:prstGeom>
          <a:noFill/>
          <a:ln>
            <a:noFill/>
          </a:ln>
        </p:spPr>
      </p:pic>
      <p:sp>
        <p:nvSpPr>
          <p:cNvPr id="5" name="4 Marcador de texto"/>
          <p:cNvSpPr>
            <a:spLocks noGrp="1"/>
          </p:cNvSpPr>
          <p:nvPr>
            <p:ph type="body" idx="1"/>
          </p:nvPr>
        </p:nvSpPr>
        <p:spPr/>
        <p:txBody>
          <a:bodyPr/>
          <a:lstStyle/>
          <a:p>
            <a:r>
              <a:rPr lang="es-ES" dirty="0" smtClean="0">
                <a:solidFill>
                  <a:srgbClr val="00B050"/>
                </a:solidFill>
              </a:rPr>
              <a:t>Flo</a:t>
            </a:r>
            <a:r>
              <a:rPr lang="es-ES" dirty="0" smtClean="0">
                <a:solidFill>
                  <a:schemeClr val="bg1">
                    <a:lumMod val="95000"/>
                  </a:schemeClr>
                </a:solidFill>
              </a:rPr>
              <a:t>ren</a:t>
            </a:r>
            <a:r>
              <a:rPr lang="es-ES" dirty="0" smtClean="0">
                <a:solidFill>
                  <a:srgbClr val="FF0000"/>
                </a:solidFill>
              </a:rPr>
              <a:t>cia</a:t>
            </a:r>
            <a:endParaRPr lang="es-ES" dirty="0">
              <a:solidFill>
                <a:srgbClr val="FF0000"/>
              </a:solidFill>
            </a:endParaRPr>
          </a:p>
        </p:txBody>
      </p:sp>
      <p:sp>
        <p:nvSpPr>
          <p:cNvPr id="6" name="5 Marcador de contenido"/>
          <p:cNvSpPr>
            <a:spLocks noGrp="1"/>
          </p:cNvSpPr>
          <p:nvPr>
            <p:ph sz="quarter" idx="2"/>
          </p:nvPr>
        </p:nvSpPr>
        <p:spPr>
          <a:xfrm>
            <a:off x="539552" y="2132856"/>
            <a:ext cx="7560840" cy="3057912"/>
          </a:xfrm>
        </p:spPr>
        <p:txBody>
          <a:bodyPr>
            <a:noAutofit/>
          </a:bodyPr>
          <a:lstStyle/>
          <a:p>
            <a:pPr marL="0" indent="0">
              <a:buNone/>
            </a:pPr>
            <a:r>
              <a:rPr lang="es-ES" sz="2800" b="1" dirty="0" smtClean="0">
                <a:latin typeface="Bookman Old Style" panose="02050604050505020204" pitchFamily="18" charset="0"/>
              </a:rPr>
              <a:t>Florencia es una ciudad situada al norte de Italia, la cuna del renacimiento del arte y la cultura. </a:t>
            </a:r>
          </a:p>
          <a:p>
            <a:pPr marL="0" indent="0">
              <a:buNone/>
            </a:pPr>
            <a:endParaRPr lang="es-ES" sz="2800" b="1" dirty="0">
              <a:latin typeface="Bookman Old Style" panose="02050604050505020204" pitchFamily="18" charset="0"/>
            </a:endParaRPr>
          </a:p>
          <a:p>
            <a:pPr marL="0" indent="0">
              <a:buNone/>
            </a:pPr>
            <a:r>
              <a:rPr lang="es-ES" sz="2800" b="1" dirty="0" smtClean="0">
                <a:latin typeface="Bookman Old Style" panose="02050604050505020204" pitchFamily="18" charset="0"/>
              </a:rPr>
              <a:t>Allí el arquitecto Filippo </a:t>
            </a:r>
            <a:r>
              <a:rPr lang="es-ES" sz="2800" b="1" dirty="0" err="1" smtClean="0">
                <a:latin typeface="Bookman Old Style" panose="02050604050505020204" pitchFamily="18" charset="0"/>
              </a:rPr>
              <a:t>Brunelleschi</a:t>
            </a:r>
            <a:r>
              <a:rPr lang="es-ES" sz="2800" b="1" dirty="0" smtClean="0">
                <a:latin typeface="Bookman Old Style" panose="02050604050505020204" pitchFamily="18" charset="0"/>
              </a:rPr>
              <a:t> realizó su construcción más famosa.</a:t>
            </a:r>
          </a:p>
          <a:p>
            <a:pPr marL="0" indent="0" algn="ctr">
              <a:buNone/>
            </a:pPr>
            <a:r>
              <a:rPr lang="es-ES" sz="2800" b="1" dirty="0" smtClean="0"/>
              <a:t> </a:t>
            </a:r>
            <a:endParaRPr lang="es-ES" sz="2800" b="1" i="1" dirty="0"/>
          </a:p>
        </p:txBody>
      </p:sp>
      <p:pic>
        <p:nvPicPr>
          <p:cNvPr id="2" name="1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7824" y="620688"/>
            <a:ext cx="1518190" cy="1137177"/>
          </a:xfrm>
          <a:prstGeom prst="rect">
            <a:avLst/>
          </a:prstGeom>
          <a:scene3d>
            <a:camera prst="orthographicFront"/>
            <a:lightRig rig="soft" dir="t"/>
          </a:scene3d>
          <a:sp3d extrusionH="50800" prstMaterial="plastic">
            <a:bevelT w="127000" h="127000"/>
            <a:bevelB w="127000" h="127000"/>
          </a:sp3d>
        </p:spPr>
      </p:pic>
    </p:spTree>
    <p:extLst>
      <p:ext uri="{BB962C8B-B14F-4D97-AF65-F5344CB8AC3E}">
        <p14:creationId xmlns:p14="http://schemas.microsoft.com/office/powerpoint/2010/main" val="86335849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afterEffect">
                                  <p:stCondLst>
                                    <p:cond delay="0"/>
                                  </p:stCondLst>
                                  <p:iterate type="lt">
                                    <p:tmPct val="4000"/>
                                  </p:iterate>
                                  <p:childTnLst>
                                    <p:set>
                                      <p:cBhvr override="childStyle">
                                        <p:cTn id="6" dur="3000" fill="hold"/>
                                        <p:tgtEl>
                                          <p:spTgt spid="6">
                                            <p:txEl>
                                              <p:pRg st="0" end="0"/>
                                            </p:txEl>
                                          </p:spTgt>
                                        </p:tgtEl>
                                        <p:attrNameLst>
                                          <p:attrName>style.textDecorationUnderline</p:attrName>
                                        </p:attrNameLst>
                                      </p:cBhvr>
                                      <p:to>
                                        <p:strVal val="true"/>
                                      </p:to>
                                    </p:set>
                                  </p:childTnLst>
                                </p:cTn>
                              </p:par>
                            </p:childTnLst>
                          </p:cTn>
                        </p:par>
                        <p:par>
                          <p:cTn id="7" fill="hold">
                            <p:stCondLst>
                              <p:cond delay="12720"/>
                            </p:stCondLst>
                            <p:childTnLst>
                              <p:par>
                                <p:cTn id="8" presetID="18" presetClass="emph" presetSubtype="0" fill="hold" nodeType="afterEffect">
                                  <p:stCondLst>
                                    <p:cond delay="0"/>
                                  </p:stCondLst>
                                  <p:iterate type="lt">
                                    <p:tmPct val="4000"/>
                                  </p:iterate>
                                  <p:childTnLst>
                                    <p:set>
                                      <p:cBhvr override="childStyle">
                                        <p:cTn id="9" dur="3000" fill="hold"/>
                                        <p:tgtEl>
                                          <p:spTgt spid="6">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7" name="6 Título"/>
          <p:cNvSpPr>
            <a:spLocks noGrp="1"/>
          </p:cNvSpPr>
          <p:nvPr>
            <p:ph type="title"/>
          </p:nvPr>
        </p:nvSpPr>
        <p:spPr>
          <a:xfrm>
            <a:off x="539552" y="4797152"/>
            <a:ext cx="8183880" cy="1051560"/>
          </a:xfrm>
        </p:spPr>
        <p:txBody>
          <a:bodyPr>
            <a:normAutofit fontScale="90000"/>
          </a:bodyPr>
          <a:lstStyle/>
          <a:p>
            <a:pPr algn="ctr"/>
            <a:r>
              <a:rPr lang="es-ES" dirty="0" smtClean="0">
                <a:solidFill>
                  <a:srgbClr val="00B050"/>
                </a:solidFill>
              </a:rPr>
              <a:t>La  cúpula de la catedral de Santa María de </a:t>
            </a:r>
            <a:r>
              <a:rPr lang="es-ES" dirty="0" err="1" smtClean="0">
                <a:solidFill>
                  <a:srgbClr val="00B050"/>
                </a:solidFill>
              </a:rPr>
              <a:t>Fiore</a:t>
            </a:r>
            <a:r>
              <a:rPr lang="es-ES" dirty="0" smtClean="0">
                <a:solidFill>
                  <a:srgbClr val="00B050"/>
                </a:solidFill>
              </a:rPr>
              <a:t> </a:t>
            </a:r>
            <a:endParaRPr lang="es-ES" dirty="0">
              <a:solidFill>
                <a:srgbClr val="00B050"/>
              </a:solidFill>
            </a:endParaRPr>
          </a:p>
        </p:txBody>
      </p:sp>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363090"/>
            <a:ext cx="6048672" cy="3195715"/>
          </a:xfrm>
          <a:prstGeom prst="rect">
            <a:avLst/>
          </a:prstGeom>
          <a:ln>
            <a:noFill/>
          </a:ln>
          <a:effectLst>
            <a:softEdge rad="112500"/>
          </a:effectLst>
        </p:spPr>
      </p:pic>
    </p:spTree>
    <p:extLst>
      <p:ext uri="{BB962C8B-B14F-4D97-AF65-F5344CB8AC3E}">
        <p14:creationId xmlns:p14="http://schemas.microsoft.com/office/powerpoint/2010/main" val="3429237847"/>
      </p:ext>
    </p:extLst>
  </p:cSld>
  <p:clrMapOvr>
    <a:masterClrMapping/>
  </p:clrMapOvr>
  <mc:AlternateContent xmlns:mc="http://schemas.openxmlformats.org/markup-compatibility/2006" xmlns:p14="http://schemas.microsoft.com/office/powerpoint/2010/main">
    <mc:Choice Requires="p14">
      <p:transition spd="slow" p14:dur="2750" advClick="0" advTm="2000">
        <p:fade/>
      </p:transition>
    </mc:Choice>
    <mc:Fallback xmlns="">
      <p:transition spd="slow" advClick="0" advTm="2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9" y="508108"/>
            <a:ext cx="1784776" cy="1389346"/>
          </a:xfrm>
          <a:prstGeom prst="rect">
            <a:avLst/>
          </a:prstGeom>
          <a:ln>
            <a:noFill/>
          </a:ln>
          <a:effectLst>
            <a:softEdge rad="112500"/>
          </a:effec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4077" y="2348880"/>
            <a:ext cx="2729987" cy="34328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2 Marcador de texto"/>
          <p:cNvSpPr>
            <a:spLocks noGrp="1"/>
          </p:cNvSpPr>
          <p:nvPr>
            <p:ph type="body" idx="1"/>
          </p:nvPr>
        </p:nvSpPr>
        <p:spPr>
          <a:xfrm>
            <a:off x="607224" y="579438"/>
            <a:ext cx="7349152" cy="5081810"/>
          </a:xfrm>
        </p:spPr>
        <p:txBody>
          <a:bodyPr>
            <a:normAutofit fontScale="32500" lnSpcReduction="20000"/>
          </a:bodyPr>
          <a:lstStyle/>
          <a:p>
            <a:r>
              <a:rPr lang="es-ES" sz="8600" dirty="0" smtClean="0">
                <a:latin typeface="Bookman Old Style" panose="02050604050505020204" pitchFamily="18" charset="0"/>
              </a:rPr>
              <a:t>En plena Edad Media y a través de los traductores científicos Leonardo de Pisa, conocido como </a:t>
            </a:r>
            <a:r>
              <a:rPr lang="es-ES" sz="8600" dirty="0" err="1" smtClean="0">
                <a:latin typeface="Bookman Old Style" panose="02050604050505020204" pitchFamily="18" charset="0"/>
              </a:rPr>
              <a:t>Fibbonaci</a:t>
            </a:r>
            <a:r>
              <a:rPr lang="es-ES" sz="8600" dirty="0" smtClean="0">
                <a:latin typeface="Bookman Old Style" panose="02050604050505020204" pitchFamily="18" charset="0"/>
              </a:rPr>
              <a:t> nos legó el primer libro de sumas matemáticas indo arábico o decimal  llamado LIBER ABACCI.</a:t>
            </a:r>
          </a:p>
          <a:p>
            <a:endParaRPr lang="es-ES" sz="8600" dirty="0" smtClean="0">
              <a:latin typeface="Bookman Old Style" panose="02050604050505020204" pitchFamily="18" charset="0"/>
            </a:endParaRPr>
          </a:p>
          <a:p>
            <a:r>
              <a:rPr lang="es-ES" sz="8600" dirty="0" smtClean="0">
                <a:latin typeface="Bookman Old Style" panose="02050604050505020204" pitchFamily="18" charset="0"/>
              </a:rPr>
              <a:t>Deberás ir a la Biblioteca Nacional de Florencia y obtener el último número </a:t>
            </a:r>
            <a:r>
              <a:rPr lang="es-ES" sz="8600" dirty="0">
                <a:latin typeface="Bookman Old Style" panose="02050604050505020204" pitchFamily="18" charset="0"/>
              </a:rPr>
              <a:t>del código.  </a:t>
            </a:r>
          </a:p>
          <a:p>
            <a:endParaRPr lang="es-ES" dirty="0"/>
          </a:p>
        </p:txBody>
      </p:sp>
    </p:spTree>
    <p:extLst>
      <p:ext uri="{BB962C8B-B14F-4D97-AF65-F5344CB8AC3E}">
        <p14:creationId xmlns:p14="http://schemas.microsoft.com/office/powerpoint/2010/main" val="92073293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8" presetClass="emph" presetSubtype="0" fill="hold" grpId="1" nodeType="withEffect">
                                  <p:stCondLst>
                                    <p:cond delay="0"/>
                                  </p:stCondLst>
                                  <p:iterate type="lt">
                                    <p:tmPct val="4000"/>
                                  </p:iterate>
                                  <p:childTnLst>
                                    <p:set>
                                      <p:cBhvr override="childStyle">
                                        <p:cTn id="8" dur="3000" fill="hold"/>
                                        <p:tgtEl>
                                          <p:spTgt spid="3">
                                            <p:txEl>
                                              <p:pRg st="0" end="0"/>
                                            </p:txEl>
                                          </p:spTgt>
                                        </p:tgtEl>
                                        <p:attrNameLst>
                                          <p:attrName>style.textDecorationUnderline</p:attrName>
                                        </p:attrNameLst>
                                      </p:cBhvr>
                                      <p:to>
                                        <p:strVal val="true"/>
                                      </p:to>
                                    </p:set>
                                  </p:childTnLst>
                                </p:cTn>
                              </p:par>
                            </p:childTnLst>
                          </p:cTn>
                        </p:par>
                        <p:par>
                          <p:cTn id="9" fill="hold">
                            <p:stCondLst>
                              <p:cond delay="22440"/>
                            </p:stCondLst>
                            <p:childTnLst>
                              <p:par>
                                <p:cTn id="10" presetID="1" presetClass="entr" presetSubtype="0" fill="hold" grpId="0" nodeType="afterEffect">
                                  <p:stCondLst>
                                    <p:cond delay="0"/>
                                  </p:stCondLst>
                                  <p:iterate type="lt">
                                    <p:tmAbs val="0"/>
                                  </p:iterate>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par>
                          <p:cTn id="12" fill="hold">
                            <p:stCondLst>
                              <p:cond delay="22440"/>
                            </p:stCondLst>
                            <p:childTnLst>
                              <p:par>
                                <p:cTn id="13" presetID="18" presetClass="emph" presetSubtype="0" fill="hold" grpId="1" nodeType="afterEffect">
                                  <p:stCondLst>
                                    <p:cond delay="0"/>
                                  </p:stCondLst>
                                  <p:iterate type="lt">
                                    <p:tmPct val="4000"/>
                                  </p:iterate>
                                  <p:childTnLst>
                                    <p:set>
                                      <p:cBhvr override="childStyle">
                                        <p:cTn id="14" dur="30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2656"/>
            <a:ext cx="8424936" cy="6131952"/>
          </a:xfrm>
          <a:prstGeom prst="rect">
            <a:avLst/>
          </a:prstGeom>
          <a:ln>
            <a:noFill/>
          </a:ln>
          <a:effectLst>
            <a:outerShdw blurRad="292100" dist="139700" dir="2700000" algn="tl" rotWithShape="0">
              <a:srgbClr val="333333">
                <a:alpha val="65000"/>
              </a:srgbClr>
            </a:outerShdw>
          </a:effectLst>
        </p:spPr>
      </p:pic>
      <p:sp>
        <p:nvSpPr>
          <p:cNvPr id="5" name="4 Marcador de texto"/>
          <p:cNvSpPr>
            <a:spLocks noGrp="1"/>
          </p:cNvSpPr>
          <p:nvPr>
            <p:ph type="body" idx="1"/>
          </p:nvPr>
        </p:nvSpPr>
        <p:spPr>
          <a:xfrm>
            <a:off x="2599036" y="692696"/>
            <a:ext cx="3931920" cy="792162"/>
          </a:xfrm>
        </p:spPr>
        <p:txBody>
          <a:bodyPr/>
          <a:lstStyle/>
          <a:p>
            <a:r>
              <a:rPr lang="es-ES" dirty="0" smtClean="0">
                <a:solidFill>
                  <a:srgbClr val="FF0000"/>
                </a:solidFill>
              </a:rPr>
              <a:t>IT</a:t>
            </a:r>
            <a:r>
              <a:rPr lang="es-ES" dirty="0" smtClean="0">
                <a:solidFill>
                  <a:srgbClr val="FFF9E5"/>
                </a:solidFill>
              </a:rPr>
              <a:t>AL</a:t>
            </a:r>
            <a:r>
              <a:rPr lang="es-ES" dirty="0" smtClean="0">
                <a:solidFill>
                  <a:srgbClr val="00B050"/>
                </a:solidFill>
              </a:rPr>
              <a:t>IA</a:t>
            </a:r>
          </a:p>
        </p:txBody>
      </p:sp>
      <p:sp>
        <p:nvSpPr>
          <p:cNvPr id="2" name="1 CuadroTexto"/>
          <p:cNvSpPr txBox="1"/>
          <p:nvPr/>
        </p:nvSpPr>
        <p:spPr>
          <a:xfrm>
            <a:off x="2357590" y="2852936"/>
            <a:ext cx="4140788" cy="1569660"/>
          </a:xfrm>
          <a:prstGeom prst="rect">
            <a:avLst/>
          </a:prstGeom>
          <a:blipFill>
            <a:blip r:embed="rId4">
              <a:duotone>
                <a:schemeClr val="bg2">
                  <a:shade val="45000"/>
                  <a:satMod val="135000"/>
                </a:schemeClr>
                <a:prstClr val="white"/>
              </a:duotone>
            </a:blip>
            <a:tile tx="0" ty="0" sx="100000" sy="100000" flip="none" algn="tl"/>
          </a:blipFill>
          <a:effectLst>
            <a:glow rad="228600">
              <a:schemeClr val="accent2">
                <a:satMod val="175000"/>
                <a:alpha val="40000"/>
              </a:schemeClr>
            </a:glow>
          </a:effectLst>
          <a:scene3d>
            <a:camera prst="orthographicFront"/>
            <a:lightRig rig="threePt" dir="t"/>
          </a:scene3d>
          <a:sp3d prstMaterial="flat">
            <a:bevelT w="165100" prst="coolSlant"/>
          </a:sp3d>
        </p:spPr>
        <p:txBody>
          <a:bodyPr wrap="square" rtlCol="0">
            <a:spAutoFit/>
          </a:bodyPr>
          <a:lstStyle/>
          <a:p>
            <a:pPr algn="ctr"/>
            <a:r>
              <a:rPr lang="es-ES" sz="2400" dirty="0" smtClean="0">
                <a:solidFill>
                  <a:srgbClr val="FF0000"/>
                </a:solidFill>
                <a:latin typeface="Bookman Old Style" panose="02050604050505020204" pitchFamily="18" charset="0"/>
              </a:rPr>
              <a:t>Debes adquirir los siguientes conocimientos para avanzar en tu aventura</a:t>
            </a:r>
            <a:endParaRPr lang="es-ES" sz="2400" dirty="0">
              <a:solidFill>
                <a:srgbClr val="FF0000"/>
              </a:solidFill>
              <a:latin typeface="Bookman Old Style" panose="02050604050505020204" pitchFamily="18" charset="0"/>
            </a:endParaRPr>
          </a:p>
        </p:txBody>
      </p:sp>
    </p:spTree>
    <p:extLst>
      <p:ext uri="{BB962C8B-B14F-4D97-AF65-F5344CB8AC3E}">
        <p14:creationId xmlns:p14="http://schemas.microsoft.com/office/powerpoint/2010/main" val="3819598281"/>
      </p:ext>
    </p:extLst>
  </p:cSld>
  <p:clrMapOvr>
    <a:masterClrMapping/>
  </p:clrMapOvr>
  <mc:AlternateContent xmlns:mc="http://schemas.openxmlformats.org/markup-compatibility/2006" xmlns:p14="http://schemas.microsoft.com/office/powerpoint/2010/main">
    <mc:Choice Requires="p14">
      <p:transition spd="slow" p14:dur="2000" advClick="0" advTm="0">
        <p:fad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3000" fill="hold"/>
                                        <p:tgtEl>
                                          <p:spTgt spid="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2656"/>
            <a:ext cx="8424936" cy="6131952"/>
          </a:xfrm>
          <a:prstGeom prst="rect">
            <a:avLst/>
          </a:prstGeom>
          <a:ln>
            <a:noFill/>
          </a:ln>
          <a:effectLst>
            <a:outerShdw blurRad="292100" dist="139700" dir="2700000" algn="tl" rotWithShape="0">
              <a:srgbClr val="333333">
                <a:alpha val="65000"/>
              </a:srgbClr>
            </a:outerShdw>
          </a:effectLst>
        </p:spPr>
      </p:pic>
      <p:sp>
        <p:nvSpPr>
          <p:cNvPr id="5" name="4 Marcador de texto"/>
          <p:cNvSpPr>
            <a:spLocks noGrp="1"/>
          </p:cNvSpPr>
          <p:nvPr>
            <p:ph type="body" idx="1"/>
          </p:nvPr>
        </p:nvSpPr>
        <p:spPr>
          <a:xfrm>
            <a:off x="2599036" y="692696"/>
            <a:ext cx="3931920" cy="792162"/>
          </a:xfrm>
        </p:spPr>
        <p:txBody>
          <a:bodyPr/>
          <a:lstStyle/>
          <a:p>
            <a:r>
              <a:rPr lang="es-ES" dirty="0" smtClean="0">
                <a:solidFill>
                  <a:srgbClr val="FF0000"/>
                </a:solidFill>
              </a:rPr>
              <a:t>IT</a:t>
            </a:r>
            <a:r>
              <a:rPr lang="es-ES" dirty="0" smtClean="0">
                <a:solidFill>
                  <a:srgbClr val="FFF9E5"/>
                </a:solidFill>
              </a:rPr>
              <a:t>AL</a:t>
            </a:r>
            <a:r>
              <a:rPr lang="es-ES" dirty="0" smtClean="0">
                <a:solidFill>
                  <a:srgbClr val="00B050"/>
                </a:solidFill>
              </a:rPr>
              <a:t>IA</a:t>
            </a:r>
          </a:p>
        </p:txBody>
      </p:sp>
      <p:sp>
        <p:nvSpPr>
          <p:cNvPr id="2" name="1 CuadroTexto"/>
          <p:cNvSpPr txBox="1"/>
          <p:nvPr/>
        </p:nvSpPr>
        <p:spPr>
          <a:xfrm>
            <a:off x="1331640" y="1556792"/>
            <a:ext cx="6840760" cy="2123658"/>
          </a:xfrm>
          <a:prstGeom prst="rect">
            <a:avLst/>
          </a:prstGeom>
          <a:blipFill>
            <a:blip r:embed="rId4"/>
            <a:tile tx="0" ty="0" sx="100000" sy="100000" flip="none" algn="tl"/>
          </a:blipFill>
          <a:ln>
            <a:noFill/>
          </a:ln>
          <a:effectLst>
            <a:glow rad="228600">
              <a:schemeClr val="accent2">
                <a:satMod val="175000"/>
                <a:alpha val="40000"/>
              </a:schemeClr>
            </a:glow>
          </a:effectLst>
        </p:spPr>
        <p:txBody>
          <a:bodyPr wrap="square" rtlCol="0">
            <a:spAutoFit/>
          </a:bodyPr>
          <a:lstStyle/>
          <a:p>
            <a:pPr algn="ctr"/>
            <a:r>
              <a:rPr lang="es-ES" sz="2400" dirty="0" smtClean="0">
                <a:solidFill>
                  <a:srgbClr val="FF0000"/>
                </a:solidFill>
                <a:latin typeface="Bookman Old Style" panose="02050604050505020204" pitchFamily="18" charset="0"/>
              </a:rPr>
              <a:t>Sistema Decimal.</a:t>
            </a:r>
          </a:p>
          <a:p>
            <a:pPr algn="ctr"/>
            <a:r>
              <a:rPr lang="es-ES" sz="1200" dirty="0"/>
              <a:t>es un </a:t>
            </a:r>
            <a:r>
              <a:rPr lang="es-ES" sz="1200" dirty="0" smtClean="0"/>
              <a:t>sistema de numeración posicional</a:t>
            </a:r>
            <a:r>
              <a:rPr lang="es-ES" sz="1200" dirty="0"/>
              <a:t> en el que </a:t>
            </a:r>
            <a:r>
              <a:rPr lang="es-ES" sz="1200" dirty="0" smtClean="0"/>
              <a:t>las cantidades se </a:t>
            </a:r>
            <a:r>
              <a:rPr lang="es-ES" sz="1200" dirty="0"/>
              <a:t>representan utilizando como </a:t>
            </a:r>
            <a:r>
              <a:rPr lang="es-ES" sz="1200" dirty="0" smtClean="0"/>
              <a:t>base aritmética</a:t>
            </a:r>
            <a:r>
              <a:rPr lang="es-ES" sz="1200" dirty="0"/>
              <a:t> las </a:t>
            </a:r>
            <a:r>
              <a:rPr lang="es-ES" sz="1200" dirty="0" smtClean="0"/>
              <a:t>potencias del </a:t>
            </a:r>
            <a:r>
              <a:rPr lang="es-ES" sz="1200" dirty="0"/>
              <a:t>número </a:t>
            </a:r>
            <a:r>
              <a:rPr lang="es-ES" sz="1200" dirty="0" smtClean="0"/>
              <a:t>10. </a:t>
            </a:r>
            <a:r>
              <a:rPr lang="es-ES" sz="1200" dirty="0"/>
              <a:t>El conjunto de símbolos utilizado </a:t>
            </a:r>
            <a:r>
              <a:rPr lang="es-ES" sz="1200" dirty="0" smtClean="0"/>
              <a:t>se </a:t>
            </a:r>
            <a:r>
              <a:rPr lang="es-ES" sz="1200" dirty="0"/>
              <a:t>compone de diez </a:t>
            </a:r>
            <a:r>
              <a:rPr lang="es-ES" sz="1200" dirty="0" smtClean="0"/>
              <a:t>cifras:</a:t>
            </a:r>
            <a:r>
              <a:rPr lang="es-ES" sz="1200" dirty="0"/>
              <a:t> (</a:t>
            </a:r>
            <a:r>
              <a:rPr lang="es-ES" sz="1200" dirty="0" smtClean="0"/>
              <a:t>0,1,2,3,4,5,6,7,8,9).</a:t>
            </a:r>
          </a:p>
          <a:p>
            <a:pPr algn="ctr"/>
            <a:endParaRPr lang="es-ES" sz="1200" dirty="0" smtClean="0"/>
          </a:p>
          <a:p>
            <a:pPr algn="ctr"/>
            <a:r>
              <a:rPr lang="es-ES" sz="1200" dirty="0"/>
              <a:t>Al ser </a:t>
            </a:r>
            <a:r>
              <a:rPr lang="es-ES" sz="1200" i="1" dirty="0"/>
              <a:t>posicional</a:t>
            </a:r>
            <a:r>
              <a:rPr lang="es-ES" sz="1200" dirty="0"/>
              <a:t>, el sistema decimal es un sistema de numeración en el cual el valor de cada dígito depende de su posición dentro del número. Al primero corresponde el lugar de las unidades, el dígito se multiplica </a:t>
            </a:r>
            <a:r>
              <a:rPr lang="es-ES" sz="1200" dirty="0" smtClean="0"/>
              <a:t>por 10°</a:t>
            </a:r>
            <a:r>
              <a:rPr lang="es-ES" sz="1200" dirty="0"/>
              <a:t>  (es decir 1) ; el siguiente las </a:t>
            </a:r>
            <a:r>
              <a:rPr lang="es-ES" sz="1200" dirty="0" smtClean="0"/>
              <a:t>decenas</a:t>
            </a:r>
            <a:r>
              <a:rPr lang="es-ES" sz="1200" dirty="0"/>
              <a:t> (se multiplica por </a:t>
            </a:r>
            <a:r>
              <a:rPr lang="es-ES" sz="1200" dirty="0" smtClean="0"/>
              <a:t>10)</a:t>
            </a:r>
            <a:r>
              <a:rPr lang="es-ES" sz="1200" dirty="0" err="1" smtClean="0"/>
              <a:t>etc</a:t>
            </a:r>
            <a:endParaRPr lang="es-ES" sz="1200" dirty="0" smtClean="0"/>
          </a:p>
          <a:p>
            <a:pPr algn="ctr"/>
            <a:endParaRPr lang="es-ES" sz="1200" dirty="0">
              <a:solidFill>
                <a:srgbClr val="FF0000"/>
              </a:solidFill>
              <a:latin typeface="Bookman Old Style" panose="02050604050505020204" pitchFamily="18" charset="0"/>
            </a:endParaRPr>
          </a:p>
        </p:txBody>
      </p:sp>
      <p:pic>
        <p:nvPicPr>
          <p:cNvPr id="3074" name="Picture 2" descr="&#10;   \begin{array}{rcccl}&#10;      \hline&#10;                          1 &amp; = &amp; 10^0 &amp;  \longmapsto  &amp;  uno  \\&#10;                         10 &amp; = &amp; 10^1 &amp;  \longmapsto  &amp;  diez  \\&#10;                        100 &amp; = &amp; 10^2 &amp;  \longmapsto  &amp;  cien  \\&#10;                  1_{.} 000 &amp; = &amp; 10^3 &amp;  \longmapsto  &amp;  mil  \\&#10;                 10_{.} 000 &amp; = &amp; 10^4 &amp;  \longmapsto  &amp;  diez \; mil  \\&#10;                100_{.} 000 &amp; = &amp; 10^5 &amp;  \longmapsto  &amp;  cien \; mil  \\&#10;      1_{_{1}} 000_{.} 000  &amp; = &amp; 10^6 &amp;  \longmapsto  &amp;  un \; mill\acute{o}n  \\&#10;      \hline&#10;   \end{array}&#10;"/>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300"/>
                    </a14:imgEffect>
                    <a14:imgEffect>
                      <a14:saturation sat="180000"/>
                    </a14:imgEffect>
                  </a14:imgLayer>
                </a14:imgProps>
              </a:ext>
              <a:ext uri="{28A0092B-C50C-407E-A947-70E740481C1C}">
                <a14:useLocalDpi xmlns:a14="http://schemas.microsoft.com/office/drawing/2010/main" val="0"/>
              </a:ext>
            </a:extLst>
          </a:blip>
          <a:srcRect/>
          <a:stretch>
            <a:fillRect/>
          </a:stretch>
        </p:blipFill>
        <p:spPr bwMode="auto">
          <a:xfrm>
            <a:off x="2915816" y="4005064"/>
            <a:ext cx="3095625" cy="1619251"/>
          </a:xfrm>
          <a:prstGeom prst="rect">
            <a:avLst/>
          </a:prstGeom>
          <a:blipFill>
            <a:blip r:embed="rId4"/>
            <a:tile tx="0" ty="0" sx="100000" sy="100000" flip="none" algn="tl"/>
          </a:blipFill>
          <a:effectLst/>
        </p:spPr>
      </p:pic>
      <p:sp useBgFill="1">
        <p:nvSpPr>
          <p:cNvPr id="4" name="3 Botón de acción: Hacia delante o Siguiente">
            <a:hlinkClick r:id="" action="ppaction://hlinkshowjump?jump=nextslide" highlightClick="1"/>
          </p:cNvPr>
          <p:cNvSpPr/>
          <p:nvPr/>
        </p:nvSpPr>
        <p:spPr>
          <a:xfrm>
            <a:off x="6300192" y="4725144"/>
            <a:ext cx="936104" cy="504056"/>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55070750"/>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3000" fill="hold"/>
                                        <p:tgtEl>
                                          <p:spTgt spid="2">
                                            <p:txEl>
                                              <p:pRg st="0" end="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3000" fill="hold"/>
                                        <p:tgtEl>
                                          <p:spTgt spid="2">
                                            <p:txEl>
                                              <p:pRg st="1" end="1"/>
                                            </p:txEl>
                                          </p:spTgt>
                                        </p:tgtEl>
                                        <p:attrNameLst>
                                          <p:attrName>style.textDecorationUnderline</p:attrName>
                                        </p:attrNameLst>
                                      </p:cBhvr>
                                      <p:to>
                                        <p:strVal val="true"/>
                                      </p:to>
                                    </p:set>
                                  </p:childTnLst>
                                </p:cTn>
                              </p:par>
                            </p:childTnLst>
                          </p:cTn>
                        </p:par>
                        <p:par>
                          <p:cTn id="9" fill="hold">
                            <p:stCondLst>
                              <p:cond delay="25800"/>
                            </p:stCondLst>
                            <p:childTnLst>
                              <p:par>
                                <p:cTn id="10" presetID="18" presetClass="emph" presetSubtype="0" fill="hold" nodeType="afterEffect">
                                  <p:stCondLst>
                                    <p:cond delay="0"/>
                                  </p:stCondLst>
                                  <p:iterate type="lt">
                                    <p:tmPct val="4000"/>
                                  </p:iterate>
                                  <p:childTnLst>
                                    <p:set>
                                      <p:cBhvr override="childStyle">
                                        <p:cTn id="11" dur="3000" fill="hold"/>
                                        <p:tgtEl>
                                          <p:spTgt spid="2">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183880" cy="1051560"/>
          </a:xfrm>
        </p:spPr>
        <p:txBody>
          <a:bodyPr>
            <a:normAutofit fontScale="90000"/>
          </a:bodyPr>
          <a:lstStyle/>
          <a:p>
            <a:r>
              <a:rPr lang="es-ES" dirty="0" smtClean="0">
                <a:solidFill>
                  <a:schemeClr val="bg1">
                    <a:lumMod val="95000"/>
                  </a:schemeClr>
                </a:solidFill>
              </a:rPr>
              <a:t>MUNDO 3</a:t>
            </a:r>
            <a:r>
              <a:rPr lang="es-ES" dirty="0" smtClean="0">
                <a:solidFill>
                  <a:srgbClr val="FFC000"/>
                </a:solidFill>
              </a:rPr>
              <a:t> </a:t>
            </a:r>
            <a:r>
              <a:rPr lang="es-ES" dirty="0" smtClean="0">
                <a:solidFill>
                  <a:srgbClr val="00B050"/>
                </a:solidFill>
              </a:rPr>
              <a:t>IT</a:t>
            </a:r>
            <a:r>
              <a:rPr lang="es-ES" dirty="0" smtClean="0">
                <a:solidFill>
                  <a:schemeClr val="bg1">
                    <a:lumMod val="95000"/>
                  </a:schemeClr>
                </a:solidFill>
              </a:rPr>
              <a:t>AL</a:t>
            </a:r>
            <a:r>
              <a:rPr lang="es-ES" dirty="0" smtClean="0">
                <a:solidFill>
                  <a:srgbClr val="FF0000"/>
                </a:solidFill>
              </a:rPr>
              <a:t>IA</a:t>
            </a:r>
            <a:r>
              <a:rPr lang="es-ES" dirty="0" smtClean="0">
                <a:solidFill>
                  <a:srgbClr val="FFC000"/>
                </a:solidFill>
              </a:rPr>
              <a:t/>
            </a:r>
            <a:br>
              <a:rPr lang="es-ES" dirty="0" smtClean="0">
                <a:solidFill>
                  <a:srgbClr val="FFC000"/>
                </a:solidFill>
              </a:rPr>
            </a:br>
            <a:r>
              <a:rPr lang="es-ES" dirty="0" smtClean="0">
                <a:solidFill>
                  <a:schemeClr val="bg1">
                    <a:lumMod val="95000"/>
                  </a:schemeClr>
                </a:solidFill>
              </a:rPr>
              <a:t>RETO 1</a:t>
            </a:r>
            <a:endParaRPr lang="es-ES" dirty="0">
              <a:solidFill>
                <a:schemeClr val="bg1">
                  <a:lumMod val="95000"/>
                </a:schemeClr>
              </a:solidFill>
            </a:endParaRPr>
          </a:p>
        </p:txBody>
      </p:sp>
      <p:pic>
        <p:nvPicPr>
          <p:cNvPr id="8" name="7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555203" y="908720"/>
            <a:ext cx="1642591" cy="2894246"/>
          </a:xfrm>
          <a:prstGeom prst="rect">
            <a:avLst/>
          </a:prstGeom>
          <a:ln>
            <a:noFill/>
          </a:ln>
          <a:effectLst>
            <a:softEdge rad="112500"/>
          </a:effectLst>
        </p:spPr>
      </p:pic>
      <p:sp useBgFill="1">
        <p:nvSpPr>
          <p:cNvPr id="4" name="3 Botón de acción: Hacia delante o Siguiente">
            <a:hlinkClick r:id="rId4" action="ppaction://hlinksldjump" highlightClick="1"/>
          </p:cNvPr>
          <p:cNvSpPr/>
          <p:nvPr/>
        </p:nvSpPr>
        <p:spPr>
          <a:xfrm>
            <a:off x="1159731" y="5124084"/>
            <a:ext cx="648072" cy="360040"/>
          </a:xfrm>
          <a:prstGeom prst="actionButtonForwardNext">
            <a:avLst/>
          </a:prstGeom>
          <a:ln>
            <a:noFill/>
          </a:ln>
          <a:scene3d>
            <a:camera prst="orthographicFront"/>
            <a:lightRig rig="threePt" dir="t"/>
          </a:scene3d>
          <a:sp3d prstMaterial="matte">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6" name="5 Botón de acción: Hacia delante o Siguiente">
            <a:hlinkClick r:id="rId5" action="ppaction://hlinksldjump" highlightClick="1"/>
          </p:cNvPr>
          <p:cNvSpPr/>
          <p:nvPr/>
        </p:nvSpPr>
        <p:spPr>
          <a:xfrm>
            <a:off x="3224050" y="5124084"/>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899592" y="1552083"/>
            <a:ext cx="4248472" cy="3277820"/>
          </a:xfrm>
          <a:prstGeom prst="rect">
            <a:avLst/>
          </a:prstGeom>
          <a:noFill/>
        </p:spPr>
        <p:txBody>
          <a:bodyPr wrap="square" rtlCol="0">
            <a:spAutoFit/>
          </a:bodyPr>
          <a:lstStyle/>
          <a:p>
            <a:pPr>
              <a:lnSpc>
                <a:spcPct val="150000"/>
              </a:lnSpc>
            </a:pPr>
            <a:r>
              <a:rPr lang="es-ES" sz="1400" dirty="0" smtClean="0"/>
              <a:t>Indica cual de estas cifras es incorrecta:</a:t>
            </a:r>
          </a:p>
          <a:p>
            <a:pPr marL="342900" indent="-342900">
              <a:lnSpc>
                <a:spcPct val="150000"/>
              </a:lnSpc>
              <a:buAutoNum type="alphaLcParenR"/>
            </a:pPr>
            <a:r>
              <a:rPr lang="es-ES" sz="1400" dirty="0" smtClean="0"/>
              <a:t>Cinco millones noventa mil  setenta y dos 5.900.072</a:t>
            </a:r>
          </a:p>
          <a:p>
            <a:pPr marL="342900" indent="-342900">
              <a:lnSpc>
                <a:spcPct val="150000"/>
              </a:lnSpc>
              <a:buAutoNum type="alphaLcParenR"/>
            </a:pPr>
            <a:r>
              <a:rPr lang="es-ES" sz="1400" dirty="0" smtClean="0"/>
              <a:t>Dieciocho millones veinticinco mil trescientos cincuenta 18.025.350.</a:t>
            </a:r>
          </a:p>
          <a:p>
            <a:pPr marL="342900" indent="-342900">
              <a:lnSpc>
                <a:spcPct val="150000"/>
              </a:lnSpc>
              <a:buAutoNum type="alphaLcParenR"/>
            </a:pPr>
            <a:r>
              <a:rPr lang="es-ES" sz="1400" dirty="0" smtClean="0"/>
              <a:t>Setenta y nueve millones veinticuatro mil trescientos cincuenta 79.024.350</a:t>
            </a:r>
          </a:p>
          <a:p>
            <a:pPr marL="342900" indent="-342900">
              <a:lnSpc>
                <a:spcPct val="150000"/>
              </a:lnSpc>
              <a:buAutoNum type="alphaLcParenR"/>
            </a:pPr>
            <a:r>
              <a:rPr lang="es-ES" sz="1400" dirty="0" smtClean="0"/>
              <a:t>Cincuenta y cuatro millones mil uno 54.001.001</a:t>
            </a:r>
          </a:p>
          <a:p>
            <a:endParaRPr lang="es-ES" dirty="0"/>
          </a:p>
        </p:txBody>
      </p:sp>
      <p:sp>
        <p:nvSpPr>
          <p:cNvPr id="9" name="8 CuadroTexto"/>
          <p:cNvSpPr txBox="1"/>
          <p:nvPr/>
        </p:nvSpPr>
        <p:spPr>
          <a:xfrm>
            <a:off x="1159731" y="5564710"/>
            <a:ext cx="6676666" cy="369332"/>
          </a:xfrm>
          <a:prstGeom prst="rect">
            <a:avLst/>
          </a:prstGeom>
          <a:noFill/>
        </p:spPr>
        <p:txBody>
          <a:bodyPr wrap="square" rtlCol="0">
            <a:spAutoFit/>
          </a:bodyPr>
          <a:lstStyle/>
          <a:p>
            <a:r>
              <a:rPr lang="es-ES" dirty="0" smtClean="0"/>
              <a:t> A                        B                      C                     D</a:t>
            </a:r>
            <a:endParaRPr lang="es-ES" dirty="0"/>
          </a:p>
        </p:txBody>
      </p:sp>
      <p:sp>
        <p:nvSpPr>
          <p:cNvPr id="10" name="9 Botón de acción: Ayuda">
            <a:hlinkClick r:id="rId6" action="ppaction://hlinksldjump" highlightClick="1"/>
          </p:cNvPr>
          <p:cNvSpPr/>
          <p:nvPr/>
        </p:nvSpPr>
        <p:spPr>
          <a:xfrm>
            <a:off x="6497975" y="3717032"/>
            <a:ext cx="1800200" cy="666656"/>
          </a:xfrm>
          <a:prstGeom prst="actionButtonHelp">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SABÍAS QUÉ</a:t>
            </a:r>
            <a:endParaRPr lang="es-ES" dirty="0"/>
          </a:p>
        </p:txBody>
      </p:sp>
      <p:sp useBgFill="1">
        <p:nvSpPr>
          <p:cNvPr id="11" name="10 Botón de acción: Hacia delante o Siguiente">
            <a:hlinkClick r:id="rId5" action="ppaction://hlinksldjump" highlightClick="1"/>
          </p:cNvPr>
          <p:cNvSpPr/>
          <p:nvPr/>
        </p:nvSpPr>
        <p:spPr>
          <a:xfrm>
            <a:off x="5148064" y="5124084"/>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12" name="11 Botón de acción: Hacia delante o Siguiente">
            <a:hlinkClick r:id="rId5" action="ppaction://hlinksldjump" highlightClick="1"/>
          </p:cNvPr>
          <p:cNvSpPr/>
          <p:nvPr/>
        </p:nvSpPr>
        <p:spPr>
          <a:xfrm>
            <a:off x="7074039" y="5124084"/>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36236295"/>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971600" y="476672"/>
            <a:ext cx="6624736" cy="1051560"/>
          </a:xfrm>
        </p:spPr>
        <p:txBody>
          <a:bodyPr/>
          <a:lstStyle/>
          <a:p>
            <a:r>
              <a:rPr lang="es-ES" dirty="0" smtClean="0"/>
              <a:t>¿ SABÍAS QUÉ?</a:t>
            </a:r>
            <a:endParaRPr lang="es-ES" dirty="0"/>
          </a:p>
        </p:txBody>
      </p:sp>
      <p:sp>
        <p:nvSpPr>
          <p:cNvPr id="3" name="2 Marcador de contenido"/>
          <p:cNvSpPr>
            <a:spLocks noGrp="1"/>
          </p:cNvSpPr>
          <p:nvPr>
            <p:ph idx="1"/>
          </p:nvPr>
        </p:nvSpPr>
        <p:spPr>
          <a:xfrm>
            <a:off x="611560" y="1700808"/>
            <a:ext cx="3312368" cy="4187952"/>
          </a:xfrm>
        </p:spPr>
        <p:txBody>
          <a:bodyPr>
            <a:normAutofit fontScale="55000" lnSpcReduction="20000"/>
          </a:bodyPr>
          <a:lstStyle/>
          <a:p>
            <a:pPr marL="0" indent="0">
              <a:buNone/>
            </a:pPr>
            <a:r>
              <a:rPr lang="es-ES" dirty="0"/>
              <a:t>La </a:t>
            </a:r>
            <a:r>
              <a:rPr lang="es-ES" b="1" dirty="0"/>
              <a:t>Basílica de Santa </a:t>
            </a:r>
            <a:r>
              <a:rPr lang="es-ES" b="1" dirty="0" smtClean="0"/>
              <a:t>María </a:t>
            </a:r>
            <a:r>
              <a:rPr lang="es-ES" b="1" dirty="0"/>
              <a:t>del </a:t>
            </a:r>
            <a:r>
              <a:rPr lang="es-ES" b="1" dirty="0" err="1"/>
              <a:t>Fiore</a:t>
            </a:r>
            <a:r>
              <a:rPr lang="es-ES" dirty="0"/>
              <a:t>, o </a:t>
            </a:r>
            <a:r>
              <a:rPr lang="es-ES" b="1" dirty="0"/>
              <a:t>catedral de Santa María de la Flor</a:t>
            </a:r>
            <a:r>
              <a:rPr lang="es-ES" dirty="0"/>
              <a:t>, es la catedral </a:t>
            </a:r>
            <a:r>
              <a:rPr lang="es-ES" dirty="0" smtClean="0"/>
              <a:t>notable </a:t>
            </a:r>
            <a:r>
              <a:rPr lang="es-ES" dirty="0"/>
              <a:t>por su cúpula. </a:t>
            </a:r>
            <a:endParaRPr lang="es-ES" dirty="0" smtClean="0"/>
          </a:p>
          <a:p>
            <a:pPr marL="0" indent="0">
              <a:buNone/>
            </a:pPr>
            <a:r>
              <a:rPr lang="es-ES" dirty="0" smtClean="0"/>
              <a:t>Es </a:t>
            </a:r>
            <a:r>
              <a:rPr lang="es-ES" dirty="0"/>
              <a:t>una de las obras maestras del arte gótico y del primer Renacimiento italiano. Símbolo de la riqueza y del poder de la capital toscana durante los siglos XIII y siglo XIV, la catedral florentina es uno de los edificios más grandes de la cristiandad. Su nombre (que se traduce como «Santa María de la Flor») se refiere al lirio, símbolo de </a:t>
            </a:r>
            <a:r>
              <a:rPr lang="es-ES" dirty="0" smtClean="0"/>
              <a:t>Florencia, </a:t>
            </a:r>
            <a:r>
              <a:rPr lang="es-ES" dirty="0"/>
              <a:t>por otra parte, un documento del siglo XV afirma que la «flor» se refiere a Cristo.</a:t>
            </a:r>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1628799"/>
            <a:ext cx="4202623" cy="2725663"/>
          </a:xfrm>
          <a:prstGeom prst="rect">
            <a:avLst/>
          </a:prstGeom>
        </p:spPr>
      </p:pic>
      <p:sp>
        <p:nvSpPr>
          <p:cNvPr id="5" name="4 Botón de acción: Volver">
            <a:hlinkClick r:id="rId4" action="ppaction://hlinksldjump" highlightClick="1"/>
          </p:cNvPr>
          <p:cNvSpPr/>
          <p:nvPr/>
        </p:nvSpPr>
        <p:spPr>
          <a:xfrm>
            <a:off x="6346162" y="4797152"/>
            <a:ext cx="648072" cy="576064"/>
          </a:xfrm>
          <a:prstGeom prst="actionButtonRetur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81098307"/>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059" y="-13323"/>
            <a:ext cx="11543824" cy="7722187"/>
          </a:xfrm>
          <a:prstGeom prst="rect">
            <a:avLst/>
          </a:prstGeom>
        </p:spPr>
      </p:pic>
      <p:sp>
        <p:nvSpPr>
          <p:cNvPr id="5" name="4 Proceso">
            <a:hlinkClick r:id="rId5" action="ppaction://hlinksldjump"/>
          </p:cNvPr>
          <p:cNvSpPr/>
          <p:nvPr/>
        </p:nvSpPr>
        <p:spPr>
          <a:xfrm>
            <a:off x="3635896" y="5733256"/>
            <a:ext cx="2880320" cy="864096"/>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6"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9872" y="3212976"/>
            <a:ext cx="1086002" cy="3496163"/>
          </a:xfrm>
          <a:prstGeom prst="rect">
            <a:avLst/>
          </a:prstGeom>
        </p:spPr>
      </p:pic>
      <p:pic>
        <p:nvPicPr>
          <p:cNvPr id="2" name="grillos01_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37486" y="2276872"/>
            <a:ext cx="487363" cy="487363"/>
          </a:xfrm>
          <a:prstGeom prst="rect">
            <a:avLst/>
          </a:prstGeom>
        </p:spPr>
      </p:pic>
      <p:sp>
        <p:nvSpPr>
          <p:cNvPr id="7" name="6 Llamada rectangular"/>
          <p:cNvSpPr/>
          <p:nvPr/>
        </p:nvSpPr>
        <p:spPr>
          <a:xfrm>
            <a:off x="5076056" y="1844824"/>
            <a:ext cx="1728192" cy="1152128"/>
          </a:xfrm>
          <a:prstGeom prst="wedgeRectCallout">
            <a:avLst>
              <a:gd name="adj1" fmla="val -71016"/>
              <a:gd name="adj2" fmla="val 1205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 es momento de relajarse en el jardín</a:t>
            </a:r>
            <a:endParaRPr lang="es-ES" dirty="0"/>
          </a:p>
        </p:txBody>
      </p:sp>
      <p:pic>
        <p:nvPicPr>
          <p:cNvPr id="3" name="2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8344" y="136826"/>
            <a:ext cx="1524000" cy="1066800"/>
          </a:xfrm>
          <a:prstGeom prst="rect">
            <a:avLst/>
          </a:prstGeom>
        </p:spPr>
      </p:pic>
    </p:spTree>
    <p:extLst>
      <p:ext uri="{BB962C8B-B14F-4D97-AF65-F5344CB8AC3E}">
        <p14:creationId xmlns:p14="http://schemas.microsoft.com/office/powerpoint/2010/main" val="1280379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6">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6"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2360" y="5100953"/>
            <a:ext cx="609600" cy="609600"/>
          </a:xfrm>
          <a:prstGeom prst="rect">
            <a:avLst/>
          </a:prstGeom>
        </p:spPr>
      </p:pic>
      <p:sp>
        <p:nvSpPr>
          <p:cNvPr id="7" name="6 Rectángulo"/>
          <p:cNvSpPr/>
          <p:nvPr/>
        </p:nvSpPr>
        <p:spPr>
          <a:xfrm>
            <a:off x="1032498" y="569318"/>
            <a:ext cx="5756705"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Baskerville Old Face" panose="02020602080505020303" pitchFamily="18" charset="0"/>
              </a:rPr>
              <a:t>¡¡HAS FALLADO!!</a:t>
            </a:r>
            <a:endParaRPr lang="es-E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Baskerville Old Face" panose="02020602080505020303" pitchFamily="18" charset="0"/>
            </a:endParaRPr>
          </a:p>
        </p:txBody>
      </p:sp>
      <p:pic>
        <p:nvPicPr>
          <p:cNvPr id="2" name="caid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91680" y="1492648"/>
            <a:ext cx="4988768" cy="4081720"/>
          </a:xfrm>
          <a:prstGeom prst="rect">
            <a:avLst/>
          </a:prstGeom>
          <a:scene3d>
            <a:camera prst="orthographicFront"/>
            <a:lightRig rig="threePt" dir="t"/>
          </a:scene3d>
          <a:sp3d>
            <a:bevelT/>
          </a:sp3d>
        </p:spPr>
      </p:pic>
    </p:spTree>
    <p:extLst>
      <p:ext uri="{BB962C8B-B14F-4D97-AF65-F5344CB8AC3E}">
        <p14:creationId xmlns:p14="http://schemas.microsoft.com/office/powerpoint/2010/main" val="385024807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video>
              <p:cMediaNode vol="80000">
                <p:cTn id="8" fill="hold" display="0">
                  <p:stCondLst>
                    <p:cond delay="indefinite"/>
                  </p:stCondLst>
                </p:cTn>
                <p:tgtEl>
                  <p:spTgt spid="2"/>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3530"/>
            <a:ext cx="8591939" cy="6192689"/>
          </a:xfrm>
          <a:prstGeom prst="rect">
            <a:avLst/>
          </a:prstGeom>
        </p:spPr>
      </p:pic>
      <p:sp>
        <p:nvSpPr>
          <p:cNvPr id="2" name="1 Título"/>
          <p:cNvSpPr>
            <a:spLocks noGrp="1"/>
          </p:cNvSpPr>
          <p:nvPr>
            <p:ph type="title"/>
          </p:nvPr>
        </p:nvSpPr>
        <p:spPr>
          <a:xfrm>
            <a:off x="1547664" y="1196752"/>
            <a:ext cx="3480894" cy="475496"/>
          </a:xfrm>
        </p:spPr>
        <p:txBody>
          <a:bodyPr>
            <a:noAutofit/>
          </a:bodyPr>
          <a:lstStyle/>
          <a:p>
            <a:r>
              <a:rPr lang="es-ES" sz="1400" dirty="0" smtClean="0">
                <a:solidFill>
                  <a:schemeClr val="accent2">
                    <a:lumMod val="50000"/>
                  </a:schemeClr>
                </a:solidFill>
              </a:rPr>
              <a:t>LIBRO DE CONSULTAS</a:t>
            </a:r>
            <a:endParaRPr lang="es-ES" sz="1400" dirty="0">
              <a:solidFill>
                <a:schemeClr val="accent2">
                  <a:lumMod val="50000"/>
                </a:schemeClr>
              </a:solidFill>
            </a:endParaRPr>
          </a:p>
        </p:txBody>
      </p:sp>
      <p:sp>
        <p:nvSpPr>
          <p:cNvPr id="3" name="2 Marcador de contenido"/>
          <p:cNvSpPr>
            <a:spLocks noGrp="1"/>
          </p:cNvSpPr>
          <p:nvPr>
            <p:ph idx="1"/>
          </p:nvPr>
        </p:nvSpPr>
        <p:spPr>
          <a:xfrm>
            <a:off x="323528" y="367957"/>
            <a:ext cx="8183880" cy="720080"/>
          </a:xfrm>
        </p:spPr>
        <p:txBody>
          <a:bodyPr/>
          <a:lstStyle/>
          <a:p>
            <a:pPr marL="0" indent="0">
              <a:buNone/>
            </a:pPr>
            <a:r>
              <a:rPr lang="es-ES" dirty="0" smtClean="0"/>
              <a:t>OCCIDENTE</a:t>
            </a:r>
            <a:endParaRPr lang="es-ES" dirty="0"/>
          </a:p>
        </p:txBody>
      </p:sp>
      <p:sp>
        <p:nvSpPr>
          <p:cNvPr id="4" name="3 Botón de acción: Hacia delante o Siguiente">
            <a:hlinkClick r:id="rId4" action="ppaction://hlinksldjump" highlightClick="1"/>
          </p:cNvPr>
          <p:cNvSpPr/>
          <p:nvPr/>
        </p:nvSpPr>
        <p:spPr>
          <a:xfrm>
            <a:off x="7236296" y="5157192"/>
            <a:ext cx="792088" cy="576064"/>
          </a:xfrm>
          <a:prstGeom prst="actionButtonForwardNex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1475656" y="1659572"/>
            <a:ext cx="2808312" cy="3785652"/>
          </a:xfrm>
          <a:prstGeom prst="rect">
            <a:avLst/>
          </a:prstGeom>
        </p:spPr>
        <p:txBody>
          <a:bodyPr wrap="square">
            <a:spAutoFit/>
          </a:bodyPr>
          <a:lstStyle/>
          <a:p>
            <a:pPr algn="ctr"/>
            <a:r>
              <a:rPr lang="es-ES" sz="1200" dirty="0">
                <a:solidFill>
                  <a:srgbClr val="FF0000"/>
                </a:solidFill>
                <a:latin typeface="Bookman Old Style" panose="02050604050505020204" pitchFamily="18" charset="0"/>
              </a:rPr>
              <a:t>Sistema Decimal.</a:t>
            </a:r>
          </a:p>
          <a:p>
            <a:pPr algn="ctr"/>
            <a:r>
              <a:rPr lang="es-ES" sz="1200" dirty="0"/>
              <a:t>E</a:t>
            </a:r>
            <a:r>
              <a:rPr lang="es-ES" sz="1200" dirty="0" smtClean="0"/>
              <a:t>s </a:t>
            </a:r>
            <a:r>
              <a:rPr lang="es-ES" sz="1200" dirty="0"/>
              <a:t>un sistema de numeración posicional en el que las cantidades se representan utilizando como base aritmética las potencias del número 10. El conjunto de símbolos utilizado se compone de diez cifras: (0,1,2,3,4,5,6,7,8,9).</a:t>
            </a:r>
          </a:p>
          <a:p>
            <a:pPr algn="ctr"/>
            <a:endParaRPr lang="es-ES" sz="1200" dirty="0"/>
          </a:p>
          <a:p>
            <a:pPr algn="ctr"/>
            <a:r>
              <a:rPr lang="es-ES" sz="1200" dirty="0"/>
              <a:t>Al ser </a:t>
            </a:r>
            <a:r>
              <a:rPr lang="es-ES" sz="1200" i="1" dirty="0"/>
              <a:t>posicional</a:t>
            </a:r>
            <a:r>
              <a:rPr lang="es-ES" sz="1200" dirty="0"/>
              <a:t>, el sistema decimal es un sistema de numeración en el cual el valor de cada dígito depende de su posición dentro del número. Al primero corresponde el lugar de las unidades, el dígito se multiplica por 10°  (es decir 1) ; el siguiente las decenas (se multiplica por 10)</a:t>
            </a:r>
            <a:r>
              <a:rPr lang="es-ES" sz="1200" dirty="0" err="1"/>
              <a:t>etc</a:t>
            </a:r>
            <a:endParaRPr lang="es-ES" sz="1200" dirty="0"/>
          </a:p>
        </p:txBody>
      </p:sp>
    </p:spTree>
    <p:extLst>
      <p:ext uri="{BB962C8B-B14F-4D97-AF65-F5344CB8AC3E}">
        <p14:creationId xmlns:p14="http://schemas.microsoft.com/office/powerpoint/2010/main" val="9725165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183880" cy="1051560"/>
          </a:xfrm>
        </p:spPr>
        <p:txBody>
          <a:bodyPr>
            <a:normAutofit fontScale="90000"/>
          </a:bodyPr>
          <a:lstStyle/>
          <a:p>
            <a:r>
              <a:rPr lang="es-ES" dirty="0" smtClean="0">
                <a:solidFill>
                  <a:schemeClr val="bg1">
                    <a:lumMod val="95000"/>
                  </a:schemeClr>
                </a:solidFill>
              </a:rPr>
              <a:t>MUNDO 3</a:t>
            </a:r>
            <a:r>
              <a:rPr lang="es-ES" dirty="0" smtClean="0">
                <a:solidFill>
                  <a:srgbClr val="FFC000"/>
                </a:solidFill>
              </a:rPr>
              <a:t> </a:t>
            </a:r>
            <a:r>
              <a:rPr lang="es-ES" dirty="0">
                <a:solidFill>
                  <a:srgbClr val="00B050"/>
                </a:solidFill>
              </a:rPr>
              <a:t>IT</a:t>
            </a:r>
            <a:r>
              <a:rPr lang="es-ES" dirty="0">
                <a:solidFill>
                  <a:schemeClr val="bg1">
                    <a:lumMod val="95000"/>
                  </a:schemeClr>
                </a:solidFill>
              </a:rPr>
              <a:t>AL</a:t>
            </a:r>
            <a:r>
              <a:rPr lang="es-ES" dirty="0">
                <a:solidFill>
                  <a:srgbClr val="FF0000"/>
                </a:solidFill>
              </a:rPr>
              <a:t>IA </a:t>
            </a:r>
            <a:r>
              <a:rPr lang="es-ES" dirty="0" smtClean="0">
                <a:solidFill>
                  <a:srgbClr val="FFC000"/>
                </a:solidFill>
              </a:rPr>
              <a:t/>
            </a:r>
            <a:br>
              <a:rPr lang="es-ES" dirty="0" smtClean="0">
                <a:solidFill>
                  <a:srgbClr val="FFC000"/>
                </a:solidFill>
              </a:rPr>
            </a:br>
            <a:r>
              <a:rPr lang="es-ES" dirty="0" smtClean="0">
                <a:solidFill>
                  <a:schemeClr val="bg1">
                    <a:lumMod val="95000"/>
                  </a:schemeClr>
                </a:solidFill>
              </a:rPr>
              <a:t>RETO </a:t>
            </a:r>
            <a:r>
              <a:rPr lang="es-ES" dirty="0">
                <a:solidFill>
                  <a:schemeClr val="bg1">
                    <a:lumMod val="95000"/>
                  </a:schemeClr>
                </a:solidFill>
              </a:rPr>
              <a:t>2</a:t>
            </a:r>
          </a:p>
        </p:txBody>
      </p:sp>
      <p:pic>
        <p:nvPicPr>
          <p:cNvPr id="8" name="7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64088" y="908720"/>
            <a:ext cx="3133131" cy="2088232"/>
          </a:xfrm>
          <a:prstGeom prst="rect">
            <a:avLst/>
          </a:prstGeom>
          <a:ln>
            <a:noFill/>
          </a:ln>
          <a:effectLst>
            <a:softEdge rad="112500"/>
          </a:effectLst>
        </p:spPr>
      </p:pic>
      <p:sp useBgFill="1">
        <p:nvSpPr>
          <p:cNvPr id="4" name="3 Botón de acción: Hacia delante o Siguiente">
            <a:hlinkClick r:id="rId4" action="ppaction://hlinksldjump" highlightClick="1"/>
          </p:cNvPr>
          <p:cNvSpPr/>
          <p:nvPr/>
        </p:nvSpPr>
        <p:spPr>
          <a:xfrm>
            <a:off x="1086096" y="4362109"/>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5" name="4 Botón de acción: Hacia delante o Siguiente">
            <a:hlinkClick r:id="" action="ppaction://hlinkshowjump?jump=nextslide" highlightClick="1"/>
          </p:cNvPr>
          <p:cNvSpPr/>
          <p:nvPr/>
        </p:nvSpPr>
        <p:spPr>
          <a:xfrm>
            <a:off x="4211960" y="4283472"/>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6" name="5 Botón de acción: Hacia delante o Siguiente">
            <a:hlinkClick r:id="" action="ppaction://hlinkshowjump?jump=nextslide" highlightClick="1"/>
          </p:cNvPr>
          <p:cNvSpPr/>
          <p:nvPr/>
        </p:nvSpPr>
        <p:spPr>
          <a:xfrm>
            <a:off x="2771800" y="4308527"/>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7" name="6 Botón de acción: Hacia delante o Siguiente">
            <a:hlinkClick r:id="" action="ppaction://hlinkshowjump?jump=nextslide" highlightClick="1"/>
          </p:cNvPr>
          <p:cNvSpPr/>
          <p:nvPr/>
        </p:nvSpPr>
        <p:spPr>
          <a:xfrm>
            <a:off x="5868144" y="4278656"/>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629816" y="1628800"/>
            <a:ext cx="4572000" cy="1200329"/>
          </a:xfrm>
          <a:prstGeom prst="rect">
            <a:avLst/>
          </a:prstGeom>
        </p:spPr>
        <p:txBody>
          <a:bodyPr>
            <a:spAutoFit/>
          </a:bodyPr>
          <a:lstStyle/>
          <a:p>
            <a:r>
              <a:rPr lang="es-ES" dirty="0"/>
              <a:t>¿Qué valor tiene la cifra 3 en los siguientes números? </a:t>
            </a:r>
          </a:p>
          <a:p>
            <a:r>
              <a:rPr lang="es-ES" dirty="0"/>
              <a:t> 3.864.002 =          unidades </a:t>
            </a:r>
          </a:p>
          <a:p>
            <a:r>
              <a:rPr lang="es-ES" dirty="0"/>
              <a:t> </a:t>
            </a:r>
          </a:p>
        </p:txBody>
      </p:sp>
      <p:sp>
        <p:nvSpPr>
          <p:cNvPr id="9" name="8 CuadroTexto"/>
          <p:cNvSpPr txBox="1"/>
          <p:nvPr/>
        </p:nvSpPr>
        <p:spPr>
          <a:xfrm>
            <a:off x="827584" y="4951413"/>
            <a:ext cx="7200800" cy="369332"/>
          </a:xfrm>
          <a:prstGeom prst="rect">
            <a:avLst/>
          </a:prstGeom>
          <a:noFill/>
        </p:spPr>
        <p:txBody>
          <a:bodyPr wrap="square" rtlCol="0">
            <a:spAutoFit/>
          </a:bodyPr>
          <a:lstStyle/>
          <a:p>
            <a:r>
              <a:rPr lang="es-ES" dirty="0" smtClean="0"/>
              <a:t>3.000.000       30.000          300               30 </a:t>
            </a:r>
            <a:endParaRPr lang="es-ES" dirty="0"/>
          </a:p>
        </p:txBody>
      </p:sp>
    </p:spTree>
    <p:extLst>
      <p:ext uri="{BB962C8B-B14F-4D97-AF65-F5344CB8AC3E}">
        <p14:creationId xmlns:p14="http://schemas.microsoft.com/office/powerpoint/2010/main" val="395584039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6">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6"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2360" y="5100953"/>
            <a:ext cx="609600" cy="609600"/>
          </a:xfrm>
          <a:prstGeom prst="rect">
            <a:avLst/>
          </a:prstGeom>
        </p:spPr>
      </p:pic>
      <p:sp>
        <p:nvSpPr>
          <p:cNvPr id="7" name="6 Rectángulo"/>
          <p:cNvSpPr/>
          <p:nvPr/>
        </p:nvSpPr>
        <p:spPr>
          <a:xfrm>
            <a:off x="1032498" y="569318"/>
            <a:ext cx="5756704"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Baskerville Old Face" panose="02020602080505020303" pitchFamily="18" charset="0"/>
              </a:rPr>
              <a:t>¡¡HAS FALLADO!!</a:t>
            </a:r>
            <a:endParaRPr lang="es-E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Baskerville Old Face" panose="02020602080505020303" pitchFamily="18" charset="0"/>
            </a:endParaRPr>
          </a:p>
        </p:txBody>
      </p:sp>
      <p:pic>
        <p:nvPicPr>
          <p:cNvPr id="2" name="caid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91680" y="1492648"/>
            <a:ext cx="4988768" cy="4081720"/>
          </a:xfrm>
          <a:prstGeom prst="rect">
            <a:avLst/>
          </a:prstGeom>
        </p:spPr>
      </p:pic>
    </p:spTree>
    <p:extLst>
      <p:ext uri="{BB962C8B-B14F-4D97-AF65-F5344CB8AC3E}">
        <p14:creationId xmlns:p14="http://schemas.microsoft.com/office/powerpoint/2010/main" val="108896874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video>
              <p:cMediaNode vol="80000">
                <p:cTn id="8" fill="hold" display="0">
                  <p:stCondLst>
                    <p:cond delay="indefinite"/>
                  </p:stCondLst>
                </p:cTn>
                <p:tgtEl>
                  <p:spTgt spid="2"/>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03864"/>
            <a:ext cx="8591939" cy="6192689"/>
          </a:xfrm>
          <a:prstGeom prst="rect">
            <a:avLst/>
          </a:prstGeom>
        </p:spPr>
      </p:pic>
      <p:sp>
        <p:nvSpPr>
          <p:cNvPr id="2" name="1 Título"/>
          <p:cNvSpPr>
            <a:spLocks noGrp="1"/>
          </p:cNvSpPr>
          <p:nvPr>
            <p:ph type="title"/>
          </p:nvPr>
        </p:nvSpPr>
        <p:spPr>
          <a:xfrm>
            <a:off x="1331640" y="1052736"/>
            <a:ext cx="2604543" cy="475496"/>
          </a:xfrm>
        </p:spPr>
        <p:txBody>
          <a:bodyPr>
            <a:noAutofit/>
          </a:bodyPr>
          <a:lstStyle/>
          <a:p>
            <a:r>
              <a:rPr lang="es-ES" sz="1400" dirty="0" smtClean="0">
                <a:solidFill>
                  <a:schemeClr val="accent2">
                    <a:lumMod val="50000"/>
                  </a:schemeClr>
                </a:solidFill>
              </a:rPr>
              <a:t>LIBRO DE CONSULTAS</a:t>
            </a:r>
            <a:endParaRPr lang="es-ES" sz="1400" dirty="0">
              <a:solidFill>
                <a:schemeClr val="accent2">
                  <a:lumMod val="50000"/>
                </a:schemeClr>
              </a:solidFill>
            </a:endParaRPr>
          </a:p>
        </p:txBody>
      </p:sp>
      <p:sp>
        <p:nvSpPr>
          <p:cNvPr id="3" name="2 Marcador de contenido"/>
          <p:cNvSpPr>
            <a:spLocks noGrp="1"/>
          </p:cNvSpPr>
          <p:nvPr>
            <p:ph idx="1"/>
          </p:nvPr>
        </p:nvSpPr>
        <p:spPr>
          <a:xfrm>
            <a:off x="628358" y="303864"/>
            <a:ext cx="8183880" cy="720080"/>
          </a:xfrm>
        </p:spPr>
        <p:txBody>
          <a:bodyPr/>
          <a:lstStyle/>
          <a:p>
            <a:pPr marL="0" indent="0">
              <a:buNone/>
            </a:pPr>
            <a:r>
              <a:rPr lang="es-ES" dirty="0" smtClean="0"/>
              <a:t>OCCIDENTE</a:t>
            </a:r>
            <a:endParaRPr lang="es-ES" dirty="0"/>
          </a:p>
        </p:txBody>
      </p:sp>
      <p:sp>
        <p:nvSpPr>
          <p:cNvPr id="4" name="3 Botón de acción: Hacia delante o Siguiente">
            <a:hlinkClick r:id="rId4" action="ppaction://hlinksldjump" highlightClick="1"/>
          </p:cNvPr>
          <p:cNvSpPr/>
          <p:nvPr/>
        </p:nvSpPr>
        <p:spPr>
          <a:xfrm>
            <a:off x="7236296" y="5157192"/>
            <a:ext cx="792088" cy="576064"/>
          </a:xfrm>
          <a:prstGeom prst="actionButtonForwardNex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1259632" y="1813173"/>
            <a:ext cx="2952328" cy="3231654"/>
          </a:xfrm>
          <a:prstGeom prst="rect">
            <a:avLst/>
          </a:prstGeom>
        </p:spPr>
        <p:txBody>
          <a:bodyPr wrap="square">
            <a:spAutoFit/>
          </a:bodyPr>
          <a:lstStyle/>
          <a:p>
            <a:pPr algn="ctr"/>
            <a:r>
              <a:rPr lang="es-ES" sz="1200" dirty="0"/>
              <a:t>Es un sistema de numeración posicional en el que las cantidades se representan utilizando como base aritmética las potencias del número 10. El conjunto de símbolos utilizado se compone de diez cifras: (0,1,2,3,4,5,6,7,8,9).</a:t>
            </a:r>
          </a:p>
          <a:p>
            <a:pPr algn="ctr"/>
            <a:endParaRPr lang="es-ES" sz="1200" dirty="0"/>
          </a:p>
          <a:p>
            <a:pPr algn="ctr"/>
            <a:r>
              <a:rPr lang="es-ES" sz="1200" dirty="0"/>
              <a:t>Al ser </a:t>
            </a:r>
            <a:r>
              <a:rPr lang="es-ES" sz="1200" i="1" dirty="0"/>
              <a:t>posicional</a:t>
            </a:r>
            <a:r>
              <a:rPr lang="es-ES" sz="1200" dirty="0"/>
              <a:t>, el sistema decimal es un sistema de numeración en el cual el valor de cada dígito depende de su posición dentro del número. Al primero corresponde el lugar de las unidades, el dígito se multiplica por 10°  (es decir 1) ; el siguiente las decenas (se multiplica por 10)</a:t>
            </a:r>
            <a:r>
              <a:rPr lang="es-ES" sz="1200" dirty="0" err="1"/>
              <a:t>etc</a:t>
            </a:r>
            <a:endParaRPr lang="es-ES" sz="1200" dirty="0"/>
          </a:p>
        </p:txBody>
      </p:sp>
    </p:spTree>
    <p:extLst>
      <p:ext uri="{BB962C8B-B14F-4D97-AF65-F5344CB8AC3E}">
        <p14:creationId xmlns:p14="http://schemas.microsoft.com/office/powerpoint/2010/main" val="22170370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183880" cy="1051560"/>
          </a:xfrm>
        </p:spPr>
        <p:txBody>
          <a:bodyPr>
            <a:normAutofit fontScale="90000"/>
          </a:bodyPr>
          <a:lstStyle/>
          <a:p>
            <a:r>
              <a:rPr lang="es-ES" dirty="0" smtClean="0">
                <a:solidFill>
                  <a:schemeClr val="bg1">
                    <a:lumMod val="95000"/>
                  </a:schemeClr>
                </a:solidFill>
              </a:rPr>
              <a:t>MUNDO 3</a:t>
            </a:r>
            <a:r>
              <a:rPr lang="es-ES" dirty="0" smtClean="0">
                <a:solidFill>
                  <a:srgbClr val="FFC000"/>
                </a:solidFill>
              </a:rPr>
              <a:t> </a:t>
            </a:r>
            <a:r>
              <a:rPr lang="es-ES" dirty="0">
                <a:solidFill>
                  <a:srgbClr val="00B050"/>
                </a:solidFill>
              </a:rPr>
              <a:t>IT</a:t>
            </a:r>
            <a:r>
              <a:rPr lang="es-ES" dirty="0">
                <a:solidFill>
                  <a:schemeClr val="bg1">
                    <a:lumMod val="95000"/>
                  </a:schemeClr>
                </a:solidFill>
              </a:rPr>
              <a:t>AL</a:t>
            </a:r>
            <a:r>
              <a:rPr lang="es-ES" dirty="0">
                <a:solidFill>
                  <a:srgbClr val="FF0000"/>
                </a:solidFill>
              </a:rPr>
              <a:t>IA </a:t>
            </a:r>
            <a:r>
              <a:rPr lang="es-ES" dirty="0" smtClean="0">
                <a:solidFill>
                  <a:srgbClr val="FFC000"/>
                </a:solidFill>
              </a:rPr>
              <a:t/>
            </a:r>
            <a:br>
              <a:rPr lang="es-ES" dirty="0" smtClean="0">
                <a:solidFill>
                  <a:srgbClr val="FFC000"/>
                </a:solidFill>
              </a:rPr>
            </a:br>
            <a:r>
              <a:rPr lang="es-ES" dirty="0" smtClean="0">
                <a:solidFill>
                  <a:schemeClr val="bg1">
                    <a:lumMod val="95000"/>
                  </a:schemeClr>
                </a:solidFill>
              </a:rPr>
              <a:t>RETO </a:t>
            </a:r>
            <a:r>
              <a:rPr lang="es-ES" dirty="0">
                <a:solidFill>
                  <a:schemeClr val="bg1">
                    <a:lumMod val="95000"/>
                  </a:schemeClr>
                </a:solidFill>
              </a:rPr>
              <a:t>2</a:t>
            </a:r>
          </a:p>
        </p:txBody>
      </p:sp>
      <p:pic>
        <p:nvPicPr>
          <p:cNvPr id="8" name="7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64088" y="908720"/>
            <a:ext cx="3133131" cy="2088232"/>
          </a:xfrm>
          <a:prstGeom prst="rect">
            <a:avLst/>
          </a:prstGeom>
          <a:ln>
            <a:noFill/>
          </a:ln>
          <a:effectLst>
            <a:softEdge rad="112500"/>
          </a:effectLst>
        </p:spPr>
      </p:pic>
      <p:sp useBgFill="1">
        <p:nvSpPr>
          <p:cNvPr id="4" name="3 Botón de acción: Hacia delante o Siguiente">
            <a:hlinkClick r:id="rId4" action="ppaction://hlinksldjump" highlightClick="1"/>
          </p:cNvPr>
          <p:cNvSpPr/>
          <p:nvPr/>
        </p:nvSpPr>
        <p:spPr>
          <a:xfrm>
            <a:off x="2735675" y="4346944"/>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5" name="4 Botón de acción: Hacia delante o Siguiente">
            <a:hlinkClick r:id="" action="ppaction://hlinkshowjump?jump=nextslide" highlightClick="1"/>
          </p:cNvPr>
          <p:cNvSpPr/>
          <p:nvPr/>
        </p:nvSpPr>
        <p:spPr>
          <a:xfrm>
            <a:off x="4283968" y="4327966"/>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6" name="5 Botón de acción: Hacia delante o Siguiente">
            <a:hlinkClick r:id="" action="ppaction://hlinkshowjump?jump=nextslide" highlightClick="1"/>
          </p:cNvPr>
          <p:cNvSpPr/>
          <p:nvPr/>
        </p:nvSpPr>
        <p:spPr>
          <a:xfrm>
            <a:off x="1003017" y="4346944"/>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7" name="6 Botón de acción: Hacia delante o Siguiente">
            <a:hlinkClick r:id="rId5" action="ppaction://hlinksldjump" highlightClick="1"/>
          </p:cNvPr>
          <p:cNvSpPr/>
          <p:nvPr/>
        </p:nvSpPr>
        <p:spPr>
          <a:xfrm>
            <a:off x="5724128" y="4311457"/>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629816" y="1628800"/>
            <a:ext cx="4572000" cy="1477328"/>
          </a:xfrm>
          <a:prstGeom prst="rect">
            <a:avLst/>
          </a:prstGeom>
        </p:spPr>
        <p:txBody>
          <a:bodyPr>
            <a:spAutoFit/>
          </a:bodyPr>
          <a:lstStyle/>
          <a:p>
            <a:r>
              <a:rPr lang="es-ES" dirty="0"/>
              <a:t>¿Qué valor tiene la cifra 3 en los siguientes números? </a:t>
            </a:r>
          </a:p>
          <a:p>
            <a:r>
              <a:rPr lang="es-ES" dirty="0"/>
              <a:t> </a:t>
            </a:r>
          </a:p>
          <a:p>
            <a:r>
              <a:rPr lang="es-ES" dirty="0"/>
              <a:t> 2.038.994=           unidades </a:t>
            </a:r>
          </a:p>
          <a:p>
            <a:r>
              <a:rPr lang="es-ES" dirty="0"/>
              <a:t> </a:t>
            </a:r>
          </a:p>
        </p:txBody>
      </p:sp>
      <p:sp>
        <p:nvSpPr>
          <p:cNvPr id="10" name="9 CuadroTexto"/>
          <p:cNvSpPr txBox="1"/>
          <p:nvPr/>
        </p:nvSpPr>
        <p:spPr>
          <a:xfrm>
            <a:off x="827584" y="4951413"/>
            <a:ext cx="7200800" cy="369332"/>
          </a:xfrm>
          <a:prstGeom prst="rect">
            <a:avLst/>
          </a:prstGeom>
          <a:noFill/>
        </p:spPr>
        <p:txBody>
          <a:bodyPr wrap="square" rtlCol="0">
            <a:spAutoFit/>
          </a:bodyPr>
          <a:lstStyle/>
          <a:p>
            <a:r>
              <a:rPr lang="es-ES" dirty="0" smtClean="0"/>
              <a:t>3.000.000       30.000          300               30 </a:t>
            </a:r>
            <a:endParaRPr lang="es-ES" dirty="0"/>
          </a:p>
        </p:txBody>
      </p:sp>
    </p:spTree>
    <p:extLst>
      <p:ext uri="{BB962C8B-B14F-4D97-AF65-F5344CB8AC3E}">
        <p14:creationId xmlns:p14="http://schemas.microsoft.com/office/powerpoint/2010/main" val="193226546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6">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6"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2360" y="5100953"/>
            <a:ext cx="609600" cy="609600"/>
          </a:xfrm>
          <a:prstGeom prst="rect">
            <a:avLst/>
          </a:prstGeom>
        </p:spPr>
      </p:pic>
      <p:sp>
        <p:nvSpPr>
          <p:cNvPr id="7" name="6 Rectángulo"/>
          <p:cNvSpPr/>
          <p:nvPr/>
        </p:nvSpPr>
        <p:spPr>
          <a:xfrm>
            <a:off x="1032498" y="569318"/>
            <a:ext cx="5756704"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Baskerville Old Face" panose="02020602080505020303" pitchFamily="18" charset="0"/>
              </a:rPr>
              <a:t>¡¡HAS FALLADO!!</a:t>
            </a:r>
            <a:endParaRPr lang="es-E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Baskerville Old Face" panose="02020602080505020303" pitchFamily="18" charset="0"/>
            </a:endParaRPr>
          </a:p>
        </p:txBody>
      </p:sp>
      <p:pic>
        <p:nvPicPr>
          <p:cNvPr id="2" name="caid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91680" y="1492648"/>
            <a:ext cx="4988768" cy="4081720"/>
          </a:xfrm>
          <a:prstGeom prst="rect">
            <a:avLst/>
          </a:prstGeom>
        </p:spPr>
      </p:pic>
    </p:spTree>
    <p:extLst>
      <p:ext uri="{BB962C8B-B14F-4D97-AF65-F5344CB8AC3E}">
        <p14:creationId xmlns:p14="http://schemas.microsoft.com/office/powerpoint/2010/main" val="108896874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video>
              <p:cMediaNode vol="80000">
                <p:cTn id="8" fill="hold" display="0">
                  <p:stCondLst>
                    <p:cond delay="indefinite"/>
                  </p:stCondLst>
                </p:cTn>
                <p:tgtEl>
                  <p:spTgt spid="2"/>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32656"/>
            <a:ext cx="8591939" cy="6192689"/>
          </a:xfrm>
          <a:prstGeom prst="rect">
            <a:avLst/>
          </a:prstGeom>
        </p:spPr>
      </p:pic>
      <p:sp>
        <p:nvSpPr>
          <p:cNvPr id="2" name="1 Título"/>
          <p:cNvSpPr>
            <a:spLocks noGrp="1"/>
          </p:cNvSpPr>
          <p:nvPr>
            <p:ph type="title"/>
          </p:nvPr>
        </p:nvSpPr>
        <p:spPr>
          <a:xfrm>
            <a:off x="1331640" y="1196752"/>
            <a:ext cx="3480894" cy="331480"/>
          </a:xfrm>
        </p:spPr>
        <p:txBody>
          <a:bodyPr>
            <a:noAutofit/>
          </a:bodyPr>
          <a:lstStyle/>
          <a:p>
            <a:r>
              <a:rPr lang="es-ES" sz="1400" dirty="0" smtClean="0">
                <a:solidFill>
                  <a:schemeClr val="accent2">
                    <a:lumMod val="50000"/>
                  </a:schemeClr>
                </a:solidFill>
              </a:rPr>
              <a:t>LIBRO DE CONSULTAS</a:t>
            </a:r>
            <a:endParaRPr lang="es-ES" sz="1400" dirty="0">
              <a:solidFill>
                <a:schemeClr val="accent2">
                  <a:lumMod val="50000"/>
                </a:schemeClr>
              </a:solidFill>
            </a:endParaRPr>
          </a:p>
        </p:txBody>
      </p:sp>
      <p:sp>
        <p:nvSpPr>
          <p:cNvPr id="3" name="2 Marcador de contenido"/>
          <p:cNvSpPr>
            <a:spLocks noGrp="1"/>
          </p:cNvSpPr>
          <p:nvPr>
            <p:ph idx="1"/>
          </p:nvPr>
        </p:nvSpPr>
        <p:spPr>
          <a:xfrm>
            <a:off x="0" y="328627"/>
            <a:ext cx="8183880" cy="720080"/>
          </a:xfrm>
        </p:spPr>
        <p:txBody>
          <a:bodyPr/>
          <a:lstStyle/>
          <a:p>
            <a:pPr marL="0" indent="0">
              <a:buNone/>
            </a:pPr>
            <a:r>
              <a:rPr lang="es-ES" dirty="0" smtClean="0"/>
              <a:t>OCCIDENTE</a:t>
            </a:r>
            <a:endParaRPr lang="es-ES" dirty="0"/>
          </a:p>
        </p:txBody>
      </p:sp>
      <p:sp>
        <p:nvSpPr>
          <p:cNvPr id="4" name="3 Botón de acción: Hacia delante o Siguiente">
            <a:hlinkClick r:id="rId4" action="ppaction://hlinksldjump" highlightClick="1"/>
          </p:cNvPr>
          <p:cNvSpPr/>
          <p:nvPr/>
        </p:nvSpPr>
        <p:spPr>
          <a:xfrm>
            <a:off x="7236296" y="5157192"/>
            <a:ext cx="792088" cy="576064"/>
          </a:xfrm>
          <a:prstGeom prst="actionButtonForwardNex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1187624" y="1844824"/>
            <a:ext cx="3096344" cy="3139321"/>
          </a:xfrm>
          <a:prstGeom prst="rect">
            <a:avLst/>
          </a:prstGeom>
        </p:spPr>
        <p:txBody>
          <a:bodyPr wrap="square">
            <a:spAutoFit/>
          </a:bodyPr>
          <a:lstStyle/>
          <a:p>
            <a:pPr algn="ctr"/>
            <a:r>
              <a:rPr lang="es-ES" sz="1200" dirty="0"/>
              <a:t>Es un sistema de numeración posicional en el que las cantidades se representan utilizando como base aritmética las potencias del número 10. El conjunto de símbolos utilizado se compone de diez cifras: (0,1,2,3,4,5,6,7,8,9).</a:t>
            </a:r>
          </a:p>
          <a:p>
            <a:pPr algn="ctr"/>
            <a:endParaRPr lang="es-ES" sz="1200" dirty="0"/>
          </a:p>
          <a:p>
            <a:pPr algn="ctr"/>
            <a:r>
              <a:rPr lang="es-ES" sz="1200" dirty="0"/>
              <a:t>Al ser </a:t>
            </a:r>
            <a:r>
              <a:rPr lang="es-ES" sz="1200" i="1" dirty="0"/>
              <a:t>posicional</a:t>
            </a:r>
            <a:r>
              <a:rPr lang="es-ES" sz="1200" dirty="0"/>
              <a:t>, el sistema decimal es un sistema de numeración en el cual el valor de cada dígito depende de su posición dentro del número. Al primero corresponde el lugar de las unidades, el dígito se multiplica por 10°  (es decir 1) ; el siguiente las decenas (se multiplica por </a:t>
            </a:r>
            <a:r>
              <a:rPr lang="es-ES" sz="1200" dirty="0" smtClean="0"/>
              <a:t>10)</a:t>
            </a:r>
            <a:r>
              <a:rPr lang="es-ES" sz="1200" dirty="0" err="1" smtClean="0"/>
              <a:t>etc</a:t>
            </a:r>
            <a:endParaRPr lang="es-ES" dirty="0"/>
          </a:p>
        </p:txBody>
      </p:sp>
    </p:spTree>
    <p:extLst>
      <p:ext uri="{BB962C8B-B14F-4D97-AF65-F5344CB8AC3E}">
        <p14:creationId xmlns:p14="http://schemas.microsoft.com/office/powerpoint/2010/main" val="221703708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183880" cy="1051560"/>
          </a:xfrm>
        </p:spPr>
        <p:txBody>
          <a:bodyPr>
            <a:normAutofit fontScale="90000"/>
          </a:bodyPr>
          <a:lstStyle/>
          <a:p>
            <a:r>
              <a:rPr lang="es-ES" dirty="0" smtClean="0">
                <a:solidFill>
                  <a:schemeClr val="bg1">
                    <a:lumMod val="95000"/>
                  </a:schemeClr>
                </a:solidFill>
              </a:rPr>
              <a:t>MUNDO 3</a:t>
            </a:r>
            <a:r>
              <a:rPr lang="es-ES" dirty="0" smtClean="0">
                <a:solidFill>
                  <a:srgbClr val="FFC000"/>
                </a:solidFill>
              </a:rPr>
              <a:t> </a:t>
            </a:r>
            <a:r>
              <a:rPr lang="es-ES" dirty="0">
                <a:solidFill>
                  <a:srgbClr val="00B050"/>
                </a:solidFill>
              </a:rPr>
              <a:t>IT</a:t>
            </a:r>
            <a:r>
              <a:rPr lang="es-ES" dirty="0">
                <a:solidFill>
                  <a:schemeClr val="bg1">
                    <a:lumMod val="95000"/>
                  </a:schemeClr>
                </a:solidFill>
              </a:rPr>
              <a:t>AL</a:t>
            </a:r>
            <a:r>
              <a:rPr lang="es-ES" dirty="0">
                <a:solidFill>
                  <a:srgbClr val="FF0000"/>
                </a:solidFill>
              </a:rPr>
              <a:t>IA </a:t>
            </a:r>
            <a:r>
              <a:rPr lang="es-ES" dirty="0" smtClean="0">
                <a:solidFill>
                  <a:srgbClr val="FFC000"/>
                </a:solidFill>
              </a:rPr>
              <a:t/>
            </a:r>
            <a:br>
              <a:rPr lang="es-ES" dirty="0" smtClean="0">
                <a:solidFill>
                  <a:srgbClr val="FFC000"/>
                </a:solidFill>
              </a:rPr>
            </a:br>
            <a:r>
              <a:rPr lang="es-ES" dirty="0" smtClean="0">
                <a:solidFill>
                  <a:schemeClr val="bg1">
                    <a:lumMod val="95000"/>
                  </a:schemeClr>
                </a:solidFill>
              </a:rPr>
              <a:t>RETO </a:t>
            </a:r>
            <a:r>
              <a:rPr lang="es-ES" dirty="0">
                <a:solidFill>
                  <a:schemeClr val="bg1">
                    <a:lumMod val="95000"/>
                  </a:schemeClr>
                </a:solidFill>
              </a:rPr>
              <a:t>2</a:t>
            </a:r>
          </a:p>
        </p:txBody>
      </p:sp>
      <p:pic>
        <p:nvPicPr>
          <p:cNvPr id="8" name="7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64088" y="908720"/>
            <a:ext cx="3133131" cy="2088232"/>
          </a:xfrm>
          <a:prstGeom prst="rect">
            <a:avLst/>
          </a:prstGeom>
          <a:ln>
            <a:noFill/>
          </a:ln>
          <a:effectLst>
            <a:softEdge rad="112500"/>
          </a:effectLst>
        </p:spPr>
      </p:pic>
      <p:sp useBgFill="1">
        <p:nvSpPr>
          <p:cNvPr id="4" name="3 Botón de acción: Hacia delante o Siguiente">
            <a:hlinkClick r:id="rId4" action="ppaction://hlinksldjump" highlightClick="1"/>
          </p:cNvPr>
          <p:cNvSpPr/>
          <p:nvPr/>
        </p:nvSpPr>
        <p:spPr>
          <a:xfrm>
            <a:off x="1187624" y="4296834"/>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5" name="4 Botón de acción: Hacia delante o Siguiente">
            <a:hlinkClick r:id="" action="ppaction://hlinkshowjump?jump=nextslide" highlightClick="1"/>
          </p:cNvPr>
          <p:cNvSpPr/>
          <p:nvPr/>
        </p:nvSpPr>
        <p:spPr>
          <a:xfrm>
            <a:off x="4283968" y="4304215"/>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6" name="5 Botón de acción: Hacia delante o Siguiente">
            <a:hlinkClick r:id="" action="ppaction://hlinkshowjump?jump=nextslide" highlightClick="1"/>
          </p:cNvPr>
          <p:cNvSpPr/>
          <p:nvPr/>
        </p:nvSpPr>
        <p:spPr>
          <a:xfrm>
            <a:off x="2890616" y="4304215"/>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7" name="6 Botón de acción: Hacia delante o Siguiente">
            <a:hlinkClick r:id="" action="ppaction://hlinkshowjump?jump=nextslide" highlightClick="1"/>
          </p:cNvPr>
          <p:cNvSpPr/>
          <p:nvPr/>
        </p:nvSpPr>
        <p:spPr>
          <a:xfrm>
            <a:off x="5940152" y="4296834"/>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629816" y="1628800"/>
            <a:ext cx="4572000" cy="1754326"/>
          </a:xfrm>
          <a:prstGeom prst="rect">
            <a:avLst/>
          </a:prstGeom>
        </p:spPr>
        <p:txBody>
          <a:bodyPr>
            <a:spAutoFit/>
          </a:bodyPr>
          <a:lstStyle/>
          <a:p>
            <a:r>
              <a:rPr lang="es-ES" dirty="0"/>
              <a:t>¿Qué valor tiene la cifra 3 en los siguientes números? </a:t>
            </a:r>
          </a:p>
          <a:p>
            <a:endParaRPr lang="es-ES" dirty="0" smtClean="0"/>
          </a:p>
          <a:p>
            <a:endParaRPr lang="es-ES" dirty="0"/>
          </a:p>
          <a:p>
            <a:r>
              <a:rPr lang="es-ES" dirty="0" smtClean="0"/>
              <a:t>1.387.954</a:t>
            </a:r>
            <a:r>
              <a:rPr lang="es-ES" dirty="0"/>
              <a:t>=           unidades </a:t>
            </a:r>
          </a:p>
          <a:p>
            <a:r>
              <a:rPr lang="es-ES" dirty="0"/>
              <a:t> </a:t>
            </a:r>
          </a:p>
        </p:txBody>
      </p:sp>
      <p:sp>
        <p:nvSpPr>
          <p:cNvPr id="10" name="9 CuadroTexto"/>
          <p:cNvSpPr txBox="1"/>
          <p:nvPr/>
        </p:nvSpPr>
        <p:spPr>
          <a:xfrm>
            <a:off x="1108891" y="4951413"/>
            <a:ext cx="7200800" cy="369332"/>
          </a:xfrm>
          <a:prstGeom prst="rect">
            <a:avLst/>
          </a:prstGeom>
          <a:noFill/>
        </p:spPr>
        <p:txBody>
          <a:bodyPr wrap="square" rtlCol="0">
            <a:spAutoFit/>
          </a:bodyPr>
          <a:lstStyle/>
          <a:p>
            <a:r>
              <a:rPr lang="es-ES" dirty="0" smtClean="0"/>
              <a:t>300.000       30.000          300               30 </a:t>
            </a:r>
            <a:endParaRPr lang="es-ES" dirty="0"/>
          </a:p>
        </p:txBody>
      </p:sp>
    </p:spTree>
    <p:extLst>
      <p:ext uri="{BB962C8B-B14F-4D97-AF65-F5344CB8AC3E}">
        <p14:creationId xmlns:p14="http://schemas.microsoft.com/office/powerpoint/2010/main" val="187015240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6">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6"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2360" y="5100953"/>
            <a:ext cx="609600" cy="609600"/>
          </a:xfrm>
          <a:prstGeom prst="rect">
            <a:avLst/>
          </a:prstGeom>
        </p:spPr>
      </p:pic>
      <p:sp>
        <p:nvSpPr>
          <p:cNvPr id="7" name="6 Rectángulo"/>
          <p:cNvSpPr/>
          <p:nvPr/>
        </p:nvSpPr>
        <p:spPr>
          <a:xfrm>
            <a:off x="1032498" y="569318"/>
            <a:ext cx="5756704"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Baskerville Old Face" panose="02020602080505020303" pitchFamily="18" charset="0"/>
              </a:rPr>
              <a:t>¡¡HAS FALLADO!!</a:t>
            </a:r>
            <a:endParaRPr lang="es-E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Baskerville Old Face" panose="02020602080505020303" pitchFamily="18" charset="0"/>
            </a:endParaRPr>
          </a:p>
        </p:txBody>
      </p:sp>
      <p:pic>
        <p:nvPicPr>
          <p:cNvPr id="2" name="caid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91680" y="1492648"/>
            <a:ext cx="4988768" cy="4081720"/>
          </a:xfrm>
          <a:prstGeom prst="rect">
            <a:avLst/>
          </a:prstGeom>
        </p:spPr>
      </p:pic>
    </p:spTree>
    <p:extLst>
      <p:ext uri="{BB962C8B-B14F-4D97-AF65-F5344CB8AC3E}">
        <p14:creationId xmlns:p14="http://schemas.microsoft.com/office/powerpoint/2010/main" val="108896874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video>
              <p:cMediaNode vol="80000">
                <p:cTn id="8"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28" y="0"/>
            <a:ext cx="9613440" cy="7200800"/>
          </a:xfrm>
          <a:prstGeom prst="rect">
            <a:avLst/>
          </a:prstGeom>
        </p:spPr>
      </p:pic>
      <p:sp>
        <p:nvSpPr>
          <p:cNvPr id="5" name="4 Botón de acción: Personalizar">
            <a:hlinkClick r:id="rId3" action="ppaction://hlinksldjump" highlightClick="1"/>
          </p:cNvPr>
          <p:cNvSpPr/>
          <p:nvPr/>
        </p:nvSpPr>
        <p:spPr>
          <a:xfrm>
            <a:off x="2555776" y="1230648"/>
            <a:ext cx="4608512" cy="296411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COGER LA MOTO</a:t>
            </a:r>
            <a:endParaRPr lang="es-ES" dirty="0"/>
          </a:p>
        </p:txBody>
      </p:sp>
      <p:sp>
        <p:nvSpPr>
          <p:cNvPr id="6" name="5 Botón de acción: Personalizar">
            <a:hlinkClick r:id="" action="ppaction://hlinkshowjump?jump=nextslide" highlightClick="1"/>
          </p:cNvPr>
          <p:cNvSpPr/>
          <p:nvPr/>
        </p:nvSpPr>
        <p:spPr>
          <a:xfrm>
            <a:off x="6804248" y="193096"/>
            <a:ext cx="2695593" cy="700770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VER</a:t>
            </a:r>
            <a:endParaRPr lang="es-ES" dirty="0"/>
          </a:p>
        </p:txBody>
      </p:sp>
      <p:sp>
        <p:nvSpPr>
          <p:cNvPr id="7" name="6 Botón de acción: Personalizar">
            <a:hlinkClick r:id="rId4" action="ppaction://hlinksldjump" highlightClick="1"/>
          </p:cNvPr>
          <p:cNvSpPr/>
          <p:nvPr/>
        </p:nvSpPr>
        <p:spPr>
          <a:xfrm>
            <a:off x="-130228" y="193096"/>
            <a:ext cx="2325964" cy="700770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VER</a:t>
            </a:r>
            <a:endParaRPr lang="es-ES" dirty="0"/>
          </a:p>
        </p:txBody>
      </p:sp>
      <p:pic>
        <p:nvPicPr>
          <p:cNvPr id="8" name="7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728" y="3140968"/>
            <a:ext cx="1086002" cy="3496163"/>
          </a:xfrm>
          <a:prstGeom prst="rect">
            <a:avLst/>
          </a:prstGeom>
        </p:spPr>
      </p:pic>
      <p:sp>
        <p:nvSpPr>
          <p:cNvPr id="10" name="9 Botón de acción: Personalizar">
            <a:hlinkClick r:id="rId6" action="ppaction://hlinksldjump" highlightClick="1"/>
          </p:cNvPr>
          <p:cNvSpPr/>
          <p:nvPr/>
        </p:nvSpPr>
        <p:spPr>
          <a:xfrm>
            <a:off x="2195736" y="4797152"/>
            <a:ext cx="4680520" cy="240364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2" name="1 Imagen">
            <a:hlinkClick r:id="rId3"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3512" y="3140968"/>
            <a:ext cx="1965960" cy="1188720"/>
          </a:xfrm>
          <a:prstGeom prst="rect">
            <a:avLst/>
          </a:prstGeom>
        </p:spPr>
      </p:pic>
    </p:spTree>
    <p:extLst>
      <p:ext uri="{BB962C8B-B14F-4D97-AF65-F5344CB8AC3E}">
        <p14:creationId xmlns:p14="http://schemas.microsoft.com/office/powerpoint/2010/main" val="2289750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32655"/>
            <a:ext cx="8591939" cy="6192689"/>
          </a:xfrm>
          <a:prstGeom prst="rect">
            <a:avLst/>
          </a:prstGeom>
        </p:spPr>
      </p:pic>
      <p:sp>
        <p:nvSpPr>
          <p:cNvPr id="2" name="1 Título"/>
          <p:cNvSpPr>
            <a:spLocks noGrp="1"/>
          </p:cNvSpPr>
          <p:nvPr>
            <p:ph type="title"/>
          </p:nvPr>
        </p:nvSpPr>
        <p:spPr>
          <a:xfrm>
            <a:off x="1331640" y="1196752"/>
            <a:ext cx="2676551" cy="475496"/>
          </a:xfrm>
        </p:spPr>
        <p:txBody>
          <a:bodyPr>
            <a:noAutofit/>
          </a:bodyPr>
          <a:lstStyle/>
          <a:p>
            <a:r>
              <a:rPr lang="es-ES" sz="1400" dirty="0" smtClean="0">
                <a:solidFill>
                  <a:schemeClr val="accent2">
                    <a:lumMod val="50000"/>
                  </a:schemeClr>
                </a:solidFill>
              </a:rPr>
              <a:t>LIBRO DE CONSULTAS</a:t>
            </a:r>
            <a:endParaRPr lang="es-ES" sz="1400" dirty="0">
              <a:solidFill>
                <a:schemeClr val="accent2">
                  <a:lumMod val="50000"/>
                </a:schemeClr>
              </a:solidFill>
            </a:endParaRPr>
          </a:p>
        </p:txBody>
      </p:sp>
      <p:sp>
        <p:nvSpPr>
          <p:cNvPr id="3" name="2 Marcador de contenido"/>
          <p:cNvSpPr>
            <a:spLocks noGrp="1"/>
          </p:cNvSpPr>
          <p:nvPr>
            <p:ph idx="1"/>
          </p:nvPr>
        </p:nvSpPr>
        <p:spPr>
          <a:xfrm>
            <a:off x="659579" y="332654"/>
            <a:ext cx="8183880" cy="720081"/>
          </a:xfrm>
        </p:spPr>
        <p:txBody>
          <a:bodyPr/>
          <a:lstStyle/>
          <a:p>
            <a:pPr marL="0" indent="0">
              <a:buNone/>
            </a:pPr>
            <a:r>
              <a:rPr lang="es-ES" dirty="0" smtClean="0"/>
              <a:t>OCCIDENTE</a:t>
            </a:r>
            <a:endParaRPr lang="es-ES" dirty="0"/>
          </a:p>
        </p:txBody>
      </p:sp>
      <p:sp>
        <p:nvSpPr>
          <p:cNvPr id="4" name="3 Botón de acción: Hacia delante o Siguiente">
            <a:hlinkClick r:id="rId4" action="ppaction://hlinksldjump" highlightClick="1"/>
          </p:cNvPr>
          <p:cNvSpPr/>
          <p:nvPr/>
        </p:nvSpPr>
        <p:spPr>
          <a:xfrm>
            <a:off x="7236296" y="5157192"/>
            <a:ext cx="792088" cy="576064"/>
          </a:xfrm>
          <a:prstGeom prst="actionButtonForwardNex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1403648" y="1692457"/>
            <a:ext cx="2880320" cy="3416320"/>
          </a:xfrm>
          <a:prstGeom prst="rect">
            <a:avLst/>
          </a:prstGeom>
        </p:spPr>
        <p:txBody>
          <a:bodyPr wrap="square">
            <a:spAutoFit/>
          </a:bodyPr>
          <a:lstStyle/>
          <a:p>
            <a:pPr algn="ctr"/>
            <a:r>
              <a:rPr lang="es-ES" sz="1200" dirty="0"/>
              <a:t>Es un sistema de numeración posicional en el que las cantidades se representan utilizando como base aritmética las potencias del número 10. El conjunto de símbolos utilizado se compone de diez cifras: (0,1,2,3,4,5,6,7,8,9).</a:t>
            </a:r>
          </a:p>
          <a:p>
            <a:pPr algn="ctr"/>
            <a:endParaRPr lang="es-ES" sz="1200" dirty="0"/>
          </a:p>
          <a:p>
            <a:pPr algn="ctr"/>
            <a:r>
              <a:rPr lang="es-ES" sz="1200" dirty="0"/>
              <a:t>Al ser </a:t>
            </a:r>
            <a:r>
              <a:rPr lang="es-ES" sz="1200" i="1" dirty="0"/>
              <a:t>posicional</a:t>
            </a:r>
            <a:r>
              <a:rPr lang="es-ES" sz="1200" dirty="0"/>
              <a:t>, el sistema decimal es un sistema de numeración en el cual el valor de cada dígito depende de su posición dentro del número. Al primero corresponde el lugar de las unidades, el dígito se multiplica por 10°  (es decir 1) ; el siguiente las decenas (se multiplica por 10)</a:t>
            </a:r>
            <a:r>
              <a:rPr lang="es-ES" sz="1200" dirty="0" err="1"/>
              <a:t>etc</a:t>
            </a:r>
            <a:endParaRPr lang="es-ES" sz="1200" dirty="0"/>
          </a:p>
        </p:txBody>
      </p:sp>
    </p:spTree>
    <p:extLst>
      <p:ext uri="{BB962C8B-B14F-4D97-AF65-F5344CB8AC3E}">
        <p14:creationId xmlns:p14="http://schemas.microsoft.com/office/powerpoint/2010/main" val="22170370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183880" cy="1051560"/>
          </a:xfrm>
        </p:spPr>
        <p:txBody>
          <a:bodyPr>
            <a:normAutofit fontScale="90000"/>
          </a:bodyPr>
          <a:lstStyle/>
          <a:p>
            <a:r>
              <a:rPr lang="es-ES" dirty="0" smtClean="0">
                <a:solidFill>
                  <a:schemeClr val="bg1">
                    <a:lumMod val="95000"/>
                  </a:schemeClr>
                </a:solidFill>
              </a:rPr>
              <a:t>MUNDO 3</a:t>
            </a:r>
            <a:r>
              <a:rPr lang="es-ES" dirty="0" smtClean="0">
                <a:solidFill>
                  <a:srgbClr val="FFC000"/>
                </a:solidFill>
              </a:rPr>
              <a:t> </a:t>
            </a:r>
            <a:r>
              <a:rPr lang="es-ES" dirty="0">
                <a:solidFill>
                  <a:srgbClr val="00B050"/>
                </a:solidFill>
              </a:rPr>
              <a:t>IT</a:t>
            </a:r>
            <a:r>
              <a:rPr lang="es-ES" dirty="0">
                <a:solidFill>
                  <a:schemeClr val="bg1">
                    <a:lumMod val="95000"/>
                  </a:schemeClr>
                </a:solidFill>
              </a:rPr>
              <a:t>AL</a:t>
            </a:r>
            <a:r>
              <a:rPr lang="es-ES" dirty="0">
                <a:solidFill>
                  <a:srgbClr val="FF0000"/>
                </a:solidFill>
              </a:rPr>
              <a:t>IA </a:t>
            </a:r>
            <a:r>
              <a:rPr lang="es-ES" dirty="0" smtClean="0">
                <a:solidFill>
                  <a:srgbClr val="FFC000"/>
                </a:solidFill>
              </a:rPr>
              <a:t/>
            </a:r>
            <a:br>
              <a:rPr lang="es-ES" dirty="0" smtClean="0">
                <a:solidFill>
                  <a:srgbClr val="FFC000"/>
                </a:solidFill>
              </a:rPr>
            </a:br>
            <a:r>
              <a:rPr lang="es-ES" dirty="0" smtClean="0">
                <a:solidFill>
                  <a:schemeClr val="bg1">
                    <a:lumMod val="95000"/>
                  </a:schemeClr>
                </a:solidFill>
              </a:rPr>
              <a:t>RETO </a:t>
            </a:r>
            <a:r>
              <a:rPr lang="es-ES" dirty="0">
                <a:solidFill>
                  <a:schemeClr val="bg1">
                    <a:lumMod val="95000"/>
                  </a:schemeClr>
                </a:solidFill>
              </a:rPr>
              <a:t>2</a:t>
            </a:r>
          </a:p>
        </p:txBody>
      </p:sp>
      <p:pic>
        <p:nvPicPr>
          <p:cNvPr id="8" name="7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64088" y="908720"/>
            <a:ext cx="3133131" cy="2088232"/>
          </a:xfrm>
          <a:prstGeom prst="rect">
            <a:avLst/>
          </a:prstGeom>
          <a:ln>
            <a:noFill/>
          </a:ln>
          <a:effectLst>
            <a:softEdge rad="112500"/>
          </a:effectLst>
        </p:spPr>
      </p:pic>
      <p:sp useBgFill="1">
        <p:nvSpPr>
          <p:cNvPr id="4" name="3 Botón de acción: Hacia delante o Siguiente">
            <a:hlinkClick r:id="rId4" action="ppaction://hlinksldjump" highlightClick="1"/>
          </p:cNvPr>
          <p:cNvSpPr/>
          <p:nvPr/>
        </p:nvSpPr>
        <p:spPr>
          <a:xfrm>
            <a:off x="5940152" y="4445277"/>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5" name="4 Botón de acción: Hacia delante o Siguiente">
            <a:hlinkClick r:id="" action="ppaction://hlinkshowjump?jump=nextslide" highlightClick="1"/>
          </p:cNvPr>
          <p:cNvSpPr/>
          <p:nvPr/>
        </p:nvSpPr>
        <p:spPr>
          <a:xfrm>
            <a:off x="4211960" y="4335930"/>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6" name="5 Botón de acción: Hacia delante o Siguiente">
            <a:hlinkClick r:id="" action="ppaction://hlinkshowjump?jump=nextslide" highlightClick="1"/>
          </p:cNvPr>
          <p:cNvSpPr/>
          <p:nvPr/>
        </p:nvSpPr>
        <p:spPr>
          <a:xfrm>
            <a:off x="2771800" y="4407896"/>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7" name="6 Botón de acción: Hacia delante o Siguiente">
            <a:hlinkClick r:id="" action="ppaction://hlinkshowjump?jump=nextslide" highlightClick="1"/>
          </p:cNvPr>
          <p:cNvSpPr/>
          <p:nvPr/>
        </p:nvSpPr>
        <p:spPr>
          <a:xfrm>
            <a:off x="971600" y="4356792"/>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629816" y="1628800"/>
            <a:ext cx="4572000" cy="2031325"/>
          </a:xfrm>
          <a:prstGeom prst="rect">
            <a:avLst/>
          </a:prstGeom>
        </p:spPr>
        <p:txBody>
          <a:bodyPr>
            <a:spAutoFit/>
          </a:bodyPr>
          <a:lstStyle/>
          <a:p>
            <a:r>
              <a:rPr lang="es-ES" dirty="0"/>
              <a:t>¿Qué valor tiene la cifra 3 en los siguientes números? </a:t>
            </a:r>
            <a:endParaRPr lang="es-ES" dirty="0" smtClean="0"/>
          </a:p>
          <a:p>
            <a:endParaRPr lang="es-ES" dirty="0"/>
          </a:p>
          <a:p>
            <a:endParaRPr lang="es-ES" dirty="0"/>
          </a:p>
          <a:p>
            <a:endParaRPr lang="es-ES" dirty="0" smtClean="0"/>
          </a:p>
          <a:p>
            <a:r>
              <a:rPr lang="es-ES" dirty="0" smtClean="0"/>
              <a:t>2.227.030</a:t>
            </a:r>
            <a:r>
              <a:rPr lang="es-ES" dirty="0"/>
              <a:t>=           unidades </a:t>
            </a:r>
          </a:p>
          <a:p>
            <a:r>
              <a:rPr lang="es-ES" dirty="0"/>
              <a:t> </a:t>
            </a:r>
          </a:p>
        </p:txBody>
      </p:sp>
      <p:sp>
        <p:nvSpPr>
          <p:cNvPr id="10" name="9 CuadroTexto"/>
          <p:cNvSpPr txBox="1"/>
          <p:nvPr/>
        </p:nvSpPr>
        <p:spPr>
          <a:xfrm>
            <a:off x="827584" y="4951413"/>
            <a:ext cx="7200800" cy="369332"/>
          </a:xfrm>
          <a:prstGeom prst="rect">
            <a:avLst/>
          </a:prstGeom>
          <a:noFill/>
        </p:spPr>
        <p:txBody>
          <a:bodyPr wrap="square" rtlCol="0">
            <a:spAutoFit/>
          </a:bodyPr>
          <a:lstStyle/>
          <a:p>
            <a:r>
              <a:rPr lang="es-ES" dirty="0" smtClean="0"/>
              <a:t>3.000.000       30.000          300               30 </a:t>
            </a:r>
            <a:endParaRPr lang="es-ES" dirty="0"/>
          </a:p>
        </p:txBody>
      </p:sp>
    </p:spTree>
    <p:extLst>
      <p:ext uri="{BB962C8B-B14F-4D97-AF65-F5344CB8AC3E}">
        <p14:creationId xmlns:p14="http://schemas.microsoft.com/office/powerpoint/2010/main" val="1018690445"/>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6">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6"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2360" y="5100953"/>
            <a:ext cx="609600" cy="609600"/>
          </a:xfrm>
          <a:prstGeom prst="rect">
            <a:avLst/>
          </a:prstGeom>
        </p:spPr>
      </p:pic>
      <p:sp>
        <p:nvSpPr>
          <p:cNvPr id="7" name="6 Rectángulo"/>
          <p:cNvSpPr/>
          <p:nvPr/>
        </p:nvSpPr>
        <p:spPr>
          <a:xfrm>
            <a:off x="1032498" y="569318"/>
            <a:ext cx="5756704"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Baskerville Old Face" panose="02020602080505020303" pitchFamily="18" charset="0"/>
              </a:rPr>
              <a:t>¡¡HAS FALLADO!!</a:t>
            </a:r>
            <a:endParaRPr lang="es-E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Baskerville Old Face" panose="02020602080505020303" pitchFamily="18" charset="0"/>
            </a:endParaRPr>
          </a:p>
        </p:txBody>
      </p:sp>
      <p:pic>
        <p:nvPicPr>
          <p:cNvPr id="2" name="caid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91680" y="1492648"/>
            <a:ext cx="4988768" cy="4081720"/>
          </a:xfrm>
          <a:prstGeom prst="rect">
            <a:avLst/>
          </a:prstGeom>
        </p:spPr>
      </p:pic>
    </p:spTree>
    <p:extLst>
      <p:ext uri="{BB962C8B-B14F-4D97-AF65-F5344CB8AC3E}">
        <p14:creationId xmlns:p14="http://schemas.microsoft.com/office/powerpoint/2010/main" val="186890005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video>
              <p:cMediaNode vol="80000">
                <p:cTn id="8" fill="hold" display="0">
                  <p:stCondLst>
                    <p:cond delay="indefinite"/>
                  </p:stCondLst>
                </p:cTn>
                <p:tgtEl>
                  <p:spTgt spid="2"/>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32656"/>
            <a:ext cx="8591939" cy="6192689"/>
          </a:xfrm>
          <a:prstGeom prst="rect">
            <a:avLst/>
          </a:prstGeom>
        </p:spPr>
      </p:pic>
      <p:sp>
        <p:nvSpPr>
          <p:cNvPr id="2" name="1 Título"/>
          <p:cNvSpPr>
            <a:spLocks noGrp="1"/>
          </p:cNvSpPr>
          <p:nvPr>
            <p:ph type="title"/>
          </p:nvPr>
        </p:nvSpPr>
        <p:spPr>
          <a:xfrm>
            <a:off x="1331640" y="1196752"/>
            <a:ext cx="3480894" cy="403488"/>
          </a:xfrm>
        </p:spPr>
        <p:txBody>
          <a:bodyPr>
            <a:noAutofit/>
          </a:bodyPr>
          <a:lstStyle/>
          <a:p>
            <a:r>
              <a:rPr lang="es-ES" sz="1200" dirty="0" smtClean="0">
                <a:solidFill>
                  <a:schemeClr val="accent2">
                    <a:lumMod val="50000"/>
                  </a:schemeClr>
                </a:solidFill>
              </a:rPr>
              <a:t>LIBRO DE CONSULTAS</a:t>
            </a:r>
            <a:endParaRPr lang="es-ES" sz="1200" dirty="0">
              <a:solidFill>
                <a:schemeClr val="accent2">
                  <a:lumMod val="50000"/>
                </a:schemeClr>
              </a:solidFill>
            </a:endParaRPr>
          </a:p>
        </p:txBody>
      </p:sp>
      <p:sp>
        <p:nvSpPr>
          <p:cNvPr id="3" name="2 Marcador de contenido"/>
          <p:cNvSpPr>
            <a:spLocks noGrp="1"/>
          </p:cNvSpPr>
          <p:nvPr>
            <p:ph idx="1"/>
          </p:nvPr>
        </p:nvSpPr>
        <p:spPr>
          <a:xfrm>
            <a:off x="0" y="328627"/>
            <a:ext cx="8183880" cy="720080"/>
          </a:xfrm>
        </p:spPr>
        <p:txBody>
          <a:bodyPr/>
          <a:lstStyle/>
          <a:p>
            <a:pPr marL="0" indent="0">
              <a:buNone/>
            </a:pPr>
            <a:r>
              <a:rPr lang="es-ES" dirty="0" smtClean="0"/>
              <a:t>OCCIDENTE</a:t>
            </a:r>
            <a:endParaRPr lang="es-ES" dirty="0"/>
          </a:p>
        </p:txBody>
      </p:sp>
      <p:sp>
        <p:nvSpPr>
          <p:cNvPr id="4" name="3 Botón de acción: Hacia delante o Siguiente">
            <a:hlinkClick r:id="rId4" action="ppaction://hlinksldjump" highlightClick="1"/>
          </p:cNvPr>
          <p:cNvSpPr/>
          <p:nvPr/>
        </p:nvSpPr>
        <p:spPr>
          <a:xfrm>
            <a:off x="7236296" y="5157192"/>
            <a:ext cx="792088" cy="576064"/>
          </a:xfrm>
          <a:prstGeom prst="actionButtonForwardNex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1259632" y="1628800"/>
            <a:ext cx="2952328" cy="3231654"/>
          </a:xfrm>
          <a:prstGeom prst="rect">
            <a:avLst/>
          </a:prstGeom>
        </p:spPr>
        <p:txBody>
          <a:bodyPr wrap="square">
            <a:spAutoFit/>
          </a:bodyPr>
          <a:lstStyle/>
          <a:p>
            <a:pPr algn="ctr"/>
            <a:r>
              <a:rPr lang="es-ES" sz="1200" dirty="0"/>
              <a:t>Es un sistema de numeración posicional en el que las cantidades se representan utilizando como base aritmética las potencias del número 10. El conjunto de símbolos utilizado se compone de diez cifras: (0,1,2,3,4,5,6,7,8,9).</a:t>
            </a:r>
          </a:p>
          <a:p>
            <a:pPr algn="ctr"/>
            <a:endParaRPr lang="es-ES" sz="1200" dirty="0"/>
          </a:p>
          <a:p>
            <a:pPr algn="ctr"/>
            <a:r>
              <a:rPr lang="es-ES" sz="1200" dirty="0"/>
              <a:t>Al ser </a:t>
            </a:r>
            <a:r>
              <a:rPr lang="es-ES" sz="1200" i="1" dirty="0"/>
              <a:t>posicional</a:t>
            </a:r>
            <a:r>
              <a:rPr lang="es-ES" sz="1200" dirty="0"/>
              <a:t>, el sistema decimal es un sistema de numeración en el cual el valor de cada dígito depende de su posición dentro del número. Al primero corresponde el lugar de las unidades, el dígito se multiplica por 10°  (es decir 1) ; el siguiente las decenas (se multiplica por 10)</a:t>
            </a:r>
            <a:r>
              <a:rPr lang="es-ES" sz="1200" dirty="0" err="1"/>
              <a:t>etc</a:t>
            </a:r>
            <a:endParaRPr lang="es-ES" sz="1200" dirty="0"/>
          </a:p>
        </p:txBody>
      </p:sp>
    </p:spTree>
    <p:extLst>
      <p:ext uri="{BB962C8B-B14F-4D97-AF65-F5344CB8AC3E}">
        <p14:creationId xmlns:p14="http://schemas.microsoft.com/office/powerpoint/2010/main" val="2876896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183880" cy="1051560"/>
          </a:xfrm>
        </p:spPr>
        <p:txBody>
          <a:bodyPr>
            <a:normAutofit fontScale="90000"/>
          </a:bodyPr>
          <a:lstStyle/>
          <a:p>
            <a:r>
              <a:rPr lang="es-ES" dirty="0" smtClean="0">
                <a:solidFill>
                  <a:schemeClr val="bg1">
                    <a:lumMod val="95000"/>
                  </a:schemeClr>
                </a:solidFill>
              </a:rPr>
              <a:t>MUNDO 3</a:t>
            </a:r>
            <a:r>
              <a:rPr lang="es-ES" dirty="0" smtClean="0">
                <a:solidFill>
                  <a:srgbClr val="FFC000"/>
                </a:solidFill>
              </a:rPr>
              <a:t> </a:t>
            </a:r>
            <a:r>
              <a:rPr lang="es-ES" dirty="0">
                <a:solidFill>
                  <a:srgbClr val="00B050"/>
                </a:solidFill>
              </a:rPr>
              <a:t>IT</a:t>
            </a:r>
            <a:r>
              <a:rPr lang="es-ES" dirty="0">
                <a:solidFill>
                  <a:schemeClr val="bg1">
                    <a:lumMod val="95000"/>
                  </a:schemeClr>
                </a:solidFill>
              </a:rPr>
              <a:t>AL</a:t>
            </a:r>
            <a:r>
              <a:rPr lang="es-ES" dirty="0">
                <a:solidFill>
                  <a:srgbClr val="FF0000"/>
                </a:solidFill>
              </a:rPr>
              <a:t>IA</a:t>
            </a:r>
            <a:r>
              <a:rPr lang="es-ES" dirty="0" smtClean="0">
                <a:solidFill>
                  <a:srgbClr val="FFC000"/>
                </a:solidFill>
              </a:rPr>
              <a:t/>
            </a:r>
            <a:br>
              <a:rPr lang="es-ES" dirty="0" smtClean="0">
                <a:solidFill>
                  <a:srgbClr val="FFC000"/>
                </a:solidFill>
              </a:rPr>
            </a:br>
            <a:r>
              <a:rPr lang="es-ES" dirty="0" smtClean="0">
                <a:solidFill>
                  <a:schemeClr val="bg1">
                    <a:lumMod val="95000"/>
                  </a:schemeClr>
                </a:solidFill>
              </a:rPr>
              <a:t>RETO 3</a:t>
            </a:r>
            <a:endParaRPr lang="es-ES" dirty="0">
              <a:solidFill>
                <a:schemeClr val="bg1">
                  <a:lumMod val="95000"/>
                </a:schemeClr>
              </a:solidFill>
            </a:endParaRPr>
          </a:p>
        </p:txBody>
      </p:sp>
      <p:pic>
        <p:nvPicPr>
          <p:cNvPr id="8" name="7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0152" y="982239"/>
            <a:ext cx="2014821" cy="1509170"/>
          </a:xfrm>
          <a:prstGeom prst="rect">
            <a:avLst/>
          </a:prstGeom>
          <a:ln>
            <a:noFill/>
          </a:ln>
          <a:effectLst>
            <a:softEdge rad="112500"/>
          </a:effectLst>
        </p:spPr>
      </p:pic>
      <p:sp useBgFill="1">
        <p:nvSpPr>
          <p:cNvPr id="4" name="3 Botón de acción: Hacia delante o Siguiente">
            <a:hlinkClick r:id="rId4" action="ppaction://hlinksldjump" highlightClick="1"/>
          </p:cNvPr>
          <p:cNvSpPr/>
          <p:nvPr/>
        </p:nvSpPr>
        <p:spPr>
          <a:xfrm>
            <a:off x="1115616" y="4336404"/>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5" name="4 Botón de acción: Hacia delante o Siguiente">
            <a:hlinkClick r:id="" action="ppaction://hlinkshowjump?jump=nextslide" highlightClick="1"/>
          </p:cNvPr>
          <p:cNvSpPr/>
          <p:nvPr/>
        </p:nvSpPr>
        <p:spPr>
          <a:xfrm>
            <a:off x="4716016" y="4335930"/>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6" name="5 Botón de acción: Hacia delante o Siguiente">
            <a:hlinkClick r:id="" action="ppaction://hlinkshowjump?jump=nextslide" highlightClick="1"/>
          </p:cNvPr>
          <p:cNvSpPr/>
          <p:nvPr/>
        </p:nvSpPr>
        <p:spPr>
          <a:xfrm>
            <a:off x="3039869" y="4343173"/>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7" name="6 Botón de acción: Hacia delante o Siguiente">
            <a:hlinkClick r:id="" action="ppaction://hlinkshowjump?jump=nextslide" highlightClick="1"/>
          </p:cNvPr>
          <p:cNvSpPr/>
          <p:nvPr/>
        </p:nvSpPr>
        <p:spPr>
          <a:xfrm>
            <a:off x="6444208" y="4343173"/>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734455" y="1665674"/>
            <a:ext cx="3960440" cy="646331"/>
          </a:xfrm>
          <a:prstGeom prst="rect">
            <a:avLst/>
          </a:prstGeom>
          <a:noFill/>
        </p:spPr>
        <p:txBody>
          <a:bodyPr wrap="square" rtlCol="0">
            <a:spAutoFit/>
          </a:bodyPr>
          <a:lstStyle/>
          <a:p>
            <a:r>
              <a:rPr lang="es-ES" dirty="0" smtClean="0"/>
              <a:t>Representa en el ábaco el numero 2902</a:t>
            </a:r>
            <a:endParaRPr lang="es-E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665" y="2763594"/>
            <a:ext cx="1655973" cy="1398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5776" y="2751438"/>
            <a:ext cx="1616258" cy="1422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5976" y="2763594"/>
            <a:ext cx="1563405" cy="1350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7792" y="2817388"/>
            <a:ext cx="1492560" cy="1291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84039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6">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6"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2360" y="5100953"/>
            <a:ext cx="609600" cy="609600"/>
          </a:xfrm>
          <a:prstGeom prst="rect">
            <a:avLst/>
          </a:prstGeom>
        </p:spPr>
      </p:pic>
      <p:sp>
        <p:nvSpPr>
          <p:cNvPr id="7" name="6 Rectángulo"/>
          <p:cNvSpPr/>
          <p:nvPr/>
        </p:nvSpPr>
        <p:spPr>
          <a:xfrm>
            <a:off x="1032498" y="569318"/>
            <a:ext cx="5756705"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Baskerville Old Face" panose="02020602080505020303" pitchFamily="18" charset="0"/>
              </a:rPr>
              <a:t>¡¡HAS FALLADO!!</a:t>
            </a:r>
            <a:endParaRPr lang="es-E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Baskerville Old Face" panose="02020602080505020303" pitchFamily="18" charset="0"/>
            </a:endParaRPr>
          </a:p>
        </p:txBody>
      </p:sp>
      <p:pic>
        <p:nvPicPr>
          <p:cNvPr id="2" name="caid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91680" y="1492648"/>
            <a:ext cx="4988768" cy="4081720"/>
          </a:xfrm>
          <a:prstGeom prst="rect">
            <a:avLst/>
          </a:prstGeom>
        </p:spPr>
      </p:pic>
    </p:spTree>
    <p:extLst>
      <p:ext uri="{BB962C8B-B14F-4D97-AF65-F5344CB8AC3E}">
        <p14:creationId xmlns:p14="http://schemas.microsoft.com/office/powerpoint/2010/main" val="186890005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video>
              <p:cMediaNode vol="80000">
                <p:cTn id="8" fill="hold" display="0">
                  <p:stCondLst>
                    <p:cond delay="indefinite"/>
                  </p:stCondLst>
                </p:cTn>
                <p:tgtEl>
                  <p:spTgt spid="2"/>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32656"/>
            <a:ext cx="8591939" cy="6192689"/>
          </a:xfrm>
          <a:prstGeom prst="rect">
            <a:avLst/>
          </a:prstGeom>
        </p:spPr>
      </p:pic>
      <p:sp>
        <p:nvSpPr>
          <p:cNvPr id="2" name="1 Título"/>
          <p:cNvSpPr>
            <a:spLocks noGrp="1"/>
          </p:cNvSpPr>
          <p:nvPr>
            <p:ph type="title"/>
          </p:nvPr>
        </p:nvSpPr>
        <p:spPr>
          <a:xfrm>
            <a:off x="1319385" y="1052736"/>
            <a:ext cx="3480894" cy="907544"/>
          </a:xfrm>
        </p:spPr>
        <p:txBody>
          <a:bodyPr>
            <a:noAutofit/>
          </a:bodyPr>
          <a:lstStyle/>
          <a:p>
            <a:r>
              <a:rPr lang="es-ES" sz="2800" dirty="0" smtClean="0">
                <a:solidFill>
                  <a:schemeClr val="accent2">
                    <a:lumMod val="50000"/>
                  </a:schemeClr>
                </a:solidFill>
              </a:rPr>
              <a:t>LIBRO DE CONSULTAS</a:t>
            </a:r>
            <a:endParaRPr lang="es-ES" sz="2800" dirty="0">
              <a:solidFill>
                <a:schemeClr val="accent2">
                  <a:lumMod val="50000"/>
                </a:schemeClr>
              </a:solidFill>
            </a:endParaRPr>
          </a:p>
        </p:txBody>
      </p:sp>
      <p:sp>
        <p:nvSpPr>
          <p:cNvPr id="3" name="2 Marcador de contenido"/>
          <p:cNvSpPr>
            <a:spLocks noGrp="1"/>
          </p:cNvSpPr>
          <p:nvPr>
            <p:ph idx="1"/>
          </p:nvPr>
        </p:nvSpPr>
        <p:spPr>
          <a:xfrm>
            <a:off x="0" y="328627"/>
            <a:ext cx="8183880" cy="720080"/>
          </a:xfrm>
        </p:spPr>
        <p:txBody>
          <a:bodyPr/>
          <a:lstStyle/>
          <a:p>
            <a:pPr marL="0" indent="0">
              <a:buNone/>
            </a:pPr>
            <a:r>
              <a:rPr lang="es-ES" dirty="0" smtClean="0"/>
              <a:t>OCCIDENTE</a:t>
            </a:r>
            <a:endParaRPr lang="es-ES" dirty="0"/>
          </a:p>
        </p:txBody>
      </p:sp>
      <p:sp>
        <p:nvSpPr>
          <p:cNvPr id="4" name="3 Botón de acción: Hacia delante o Siguiente">
            <a:hlinkClick r:id="rId4" action="ppaction://hlinksldjump" highlightClick="1"/>
          </p:cNvPr>
          <p:cNvSpPr/>
          <p:nvPr/>
        </p:nvSpPr>
        <p:spPr>
          <a:xfrm>
            <a:off x="7020272" y="4941168"/>
            <a:ext cx="792088" cy="576064"/>
          </a:xfrm>
          <a:prstGeom prst="actionButtonForwardNex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1187624" y="1901169"/>
            <a:ext cx="3215849" cy="3754874"/>
          </a:xfrm>
          <a:prstGeom prst="rect">
            <a:avLst/>
          </a:prstGeom>
          <a:noFill/>
        </p:spPr>
        <p:txBody>
          <a:bodyPr wrap="square">
            <a:spAutoFit/>
          </a:bodyPr>
          <a:lstStyle/>
          <a:p>
            <a:r>
              <a:rPr lang="es-ES" sz="1400" dirty="0" smtClean="0"/>
              <a:t>USO DEL ABACO ABIERTO</a:t>
            </a:r>
          </a:p>
          <a:p>
            <a:endParaRPr lang="es-ES" sz="1400" dirty="0" smtClean="0"/>
          </a:p>
          <a:p>
            <a:r>
              <a:rPr lang="es-ES" sz="1400" dirty="0" smtClean="0"/>
              <a:t>1. El </a:t>
            </a:r>
            <a:r>
              <a:rPr lang="es-ES" sz="1400" dirty="0"/>
              <a:t>Ábaco </a:t>
            </a:r>
            <a:r>
              <a:rPr lang="es-ES" sz="1400" dirty="0" smtClean="0"/>
              <a:t>de izquierda a derecha sigue el siguiente orden: </a:t>
            </a:r>
            <a:r>
              <a:rPr lang="es-ES" sz="1400" dirty="0"/>
              <a:t>unidades, decenas y </a:t>
            </a:r>
            <a:r>
              <a:rPr lang="es-ES" sz="1400" dirty="0" smtClean="0"/>
              <a:t>centenas…</a:t>
            </a:r>
          </a:p>
          <a:p>
            <a:endParaRPr lang="es-ES" sz="1400" dirty="0"/>
          </a:p>
          <a:p>
            <a:r>
              <a:rPr lang="es-ES" sz="1400" dirty="0"/>
              <a:t>2. Se suman las unidades con las unidades, decenas con decenas y centenas con centenas</a:t>
            </a:r>
            <a:r>
              <a:rPr lang="es-ES" sz="1400" dirty="0" smtClean="0"/>
              <a:t>.</a:t>
            </a:r>
          </a:p>
          <a:p>
            <a:endParaRPr lang="es-ES" sz="1400" dirty="0"/>
          </a:p>
          <a:p>
            <a:r>
              <a:rPr lang="es-ES" sz="1400" dirty="0"/>
              <a:t>3. Si al juntar las cuentas en cada una de las barras, ésta queda con más de 10 cuentas, deben sustituirse diez cuentas por una en la barra siguiente a la izquierda (Aquí está el concepto de llevar cuando sumamos).</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482417"/>
            <a:ext cx="3012843" cy="185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896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183880" cy="1051560"/>
          </a:xfrm>
        </p:spPr>
        <p:txBody>
          <a:bodyPr>
            <a:normAutofit fontScale="90000"/>
          </a:bodyPr>
          <a:lstStyle/>
          <a:p>
            <a:r>
              <a:rPr lang="es-ES" dirty="0" smtClean="0">
                <a:solidFill>
                  <a:schemeClr val="bg1">
                    <a:lumMod val="95000"/>
                  </a:schemeClr>
                </a:solidFill>
              </a:rPr>
              <a:t>MUNDO 3</a:t>
            </a:r>
            <a:r>
              <a:rPr lang="es-ES" dirty="0" smtClean="0">
                <a:solidFill>
                  <a:srgbClr val="FFC000"/>
                </a:solidFill>
              </a:rPr>
              <a:t> </a:t>
            </a:r>
            <a:r>
              <a:rPr lang="es-ES" dirty="0">
                <a:solidFill>
                  <a:srgbClr val="00B050"/>
                </a:solidFill>
              </a:rPr>
              <a:t>IT</a:t>
            </a:r>
            <a:r>
              <a:rPr lang="es-ES" dirty="0">
                <a:solidFill>
                  <a:schemeClr val="bg1">
                    <a:lumMod val="95000"/>
                  </a:schemeClr>
                </a:solidFill>
              </a:rPr>
              <a:t>AL</a:t>
            </a:r>
            <a:r>
              <a:rPr lang="es-ES" dirty="0">
                <a:solidFill>
                  <a:srgbClr val="FF0000"/>
                </a:solidFill>
              </a:rPr>
              <a:t>IA </a:t>
            </a:r>
            <a:r>
              <a:rPr lang="es-ES" dirty="0" smtClean="0">
                <a:solidFill>
                  <a:srgbClr val="FF0000"/>
                </a:solidFill>
              </a:rPr>
              <a:t/>
            </a:r>
            <a:br>
              <a:rPr lang="es-ES" dirty="0" smtClean="0">
                <a:solidFill>
                  <a:srgbClr val="FF0000"/>
                </a:solidFill>
              </a:rPr>
            </a:br>
            <a:r>
              <a:rPr lang="es-ES" dirty="0" smtClean="0">
                <a:solidFill>
                  <a:schemeClr val="bg1">
                    <a:lumMod val="95000"/>
                  </a:schemeClr>
                </a:solidFill>
              </a:rPr>
              <a:t>RETO 4</a:t>
            </a:r>
            <a:endParaRPr lang="es-ES" dirty="0">
              <a:solidFill>
                <a:schemeClr val="bg1">
                  <a:lumMod val="95000"/>
                </a:schemeClr>
              </a:solidFill>
            </a:endParaRPr>
          </a:p>
        </p:txBody>
      </p:sp>
      <p:pic>
        <p:nvPicPr>
          <p:cNvPr id="8" name="7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0152" y="982239"/>
            <a:ext cx="2014821" cy="1509170"/>
          </a:xfrm>
          <a:prstGeom prst="rect">
            <a:avLst/>
          </a:prstGeom>
          <a:ln>
            <a:noFill/>
          </a:ln>
          <a:effectLst>
            <a:softEdge rad="112500"/>
          </a:effectLst>
        </p:spPr>
      </p:pic>
      <p:sp useBgFill="1">
        <p:nvSpPr>
          <p:cNvPr id="4" name="3 Botón de acción: Hacia delante o Siguiente">
            <a:hlinkClick r:id="rId4" action="ppaction://hlinksldjump" highlightClick="1"/>
          </p:cNvPr>
          <p:cNvSpPr/>
          <p:nvPr/>
        </p:nvSpPr>
        <p:spPr>
          <a:xfrm>
            <a:off x="1115616" y="4336404"/>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5" name="4 Botón de acción: Hacia delante o Siguiente">
            <a:hlinkClick r:id="" action="ppaction://hlinkshowjump?jump=nextslide" highlightClick="1"/>
          </p:cNvPr>
          <p:cNvSpPr/>
          <p:nvPr/>
        </p:nvSpPr>
        <p:spPr>
          <a:xfrm>
            <a:off x="4716016" y="4335930"/>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6" name="5 Botón de acción: Hacia delante o Siguiente">
            <a:hlinkClick r:id="" action="ppaction://hlinkshowjump?jump=nextslide" highlightClick="1"/>
          </p:cNvPr>
          <p:cNvSpPr/>
          <p:nvPr/>
        </p:nvSpPr>
        <p:spPr>
          <a:xfrm>
            <a:off x="2915816" y="4336404"/>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7" name="6 Botón de acción: Hacia delante o Siguiente">
            <a:hlinkClick r:id="" action="ppaction://hlinkshowjump?jump=nextslide" highlightClick="1"/>
          </p:cNvPr>
          <p:cNvSpPr/>
          <p:nvPr/>
        </p:nvSpPr>
        <p:spPr>
          <a:xfrm>
            <a:off x="6678097" y="4345641"/>
            <a:ext cx="648072" cy="360040"/>
          </a:xfrm>
          <a:prstGeom prst="actionButtonForwardNext">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467544" y="1988840"/>
            <a:ext cx="5328592" cy="369332"/>
          </a:xfrm>
          <a:prstGeom prst="rect">
            <a:avLst/>
          </a:prstGeom>
          <a:noFill/>
        </p:spPr>
        <p:txBody>
          <a:bodyPr wrap="square" rtlCol="0">
            <a:spAutoFit/>
          </a:bodyPr>
          <a:lstStyle/>
          <a:p>
            <a:r>
              <a:rPr lang="es-ES" dirty="0" smtClean="0"/>
              <a:t>Forma en el ábaco la suma de 7326 y 3434</a:t>
            </a:r>
            <a:endParaRPr lang="es-E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380" y="2586308"/>
            <a:ext cx="1632348" cy="143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3" y="2586309"/>
            <a:ext cx="1547899" cy="143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6644" y="2586308"/>
            <a:ext cx="1613308" cy="1448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7961" y="2586308"/>
            <a:ext cx="1504222" cy="1432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84039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6">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6"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2360" y="5100953"/>
            <a:ext cx="609600" cy="609600"/>
          </a:xfrm>
          <a:prstGeom prst="rect">
            <a:avLst/>
          </a:prstGeom>
        </p:spPr>
      </p:pic>
      <p:sp>
        <p:nvSpPr>
          <p:cNvPr id="7" name="6 Rectángulo"/>
          <p:cNvSpPr/>
          <p:nvPr/>
        </p:nvSpPr>
        <p:spPr>
          <a:xfrm>
            <a:off x="1032498" y="569318"/>
            <a:ext cx="5756705" cy="92333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Baskerville Old Face" panose="02020602080505020303" pitchFamily="18" charset="0"/>
              </a:rPr>
              <a:t>¡¡HAS FALLADO!!</a:t>
            </a:r>
            <a:endParaRPr lang="es-E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Baskerville Old Face" panose="02020602080505020303" pitchFamily="18" charset="0"/>
            </a:endParaRPr>
          </a:p>
        </p:txBody>
      </p:sp>
      <p:pic>
        <p:nvPicPr>
          <p:cNvPr id="2" name="caid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91680" y="1492648"/>
            <a:ext cx="4988768" cy="4081720"/>
          </a:xfrm>
          <a:prstGeom prst="rect">
            <a:avLst/>
          </a:prstGeom>
        </p:spPr>
      </p:pic>
    </p:spTree>
    <p:extLst>
      <p:ext uri="{BB962C8B-B14F-4D97-AF65-F5344CB8AC3E}">
        <p14:creationId xmlns:p14="http://schemas.microsoft.com/office/powerpoint/2010/main" val="186890005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video>
              <p:cMediaNode vol="80000">
                <p:cTn id="8" fill="hold" display="0">
                  <p:stCondLst>
                    <p:cond delay="indefinite"/>
                  </p:stCondLst>
                </p:cTn>
                <p:tgtEl>
                  <p:spTgt spid="2"/>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32" y="228855"/>
            <a:ext cx="8935768" cy="6440505"/>
          </a:xfrm>
          <a:prstGeom prst="rect">
            <a:avLst/>
          </a:prstGeom>
          <a:ln>
            <a:noFill/>
          </a:ln>
          <a:effectLst>
            <a:softEdge rad="112500"/>
          </a:effectLst>
        </p:spPr>
      </p:pic>
      <p:sp>
        <p:nvSpPr>
          <p:cNvPr id="2" name="1 Título"/>
          <p:cNvSpPr>
            <a:spLocks noGrp="1"/>
          </p:cNvSpPr>
          <p:nvPr>
            <p:ph type="title"/>
          </p:nvPr>
        </p:nvSpPr>
        <p:spPr>
          <a:xfrm>
            <a:off x="1319385" y="1052736"/>
            <a:ext cx="3480894" cy="907544"/>
          </a:xfrm>
        </p:spPr>
        <p:txBody>
          <a:bodyPr>
            <a:noAutofit/>
          </a:bodyPr>
          <a:lstStyle/>
          <a:p>
            <a:r>
              <a:rPr lang="es-ES" sz="2800" dirty="0" smtClean="0">
                <a:solidFill>
                  <a:schemeClr val="accent2">
                    <a:lumMod val="50000"/>
                  </a:schemeClr>
                </a:solidFill>
              </a:rPr>
              <a:t>LIBRO DE CONSULTAS</a:t>
            </a:r>
            <a:endParaRPr lang="es-ES" sz="2800" dirty="0">
              <a:solidFill>
                <a:schemeClr val="accent2">
                  <a:lumMod val="50000"/>
                </a:schemeClr>
              </a:solidFill>
            </a:endParaRPr>
          </a:p>
        </p:txBody>
      </p:sp>
      <p:sp>
        <p:nvSpPr>
          <p:cNvPr id="3" name="2 Marcador de contenido"/>
          <p:cNvSpPr>
            <a:spLocks noGrp="1"/>
          </p:cNvSpPr>
          <p:nvPr>
            <p:ph idx="1"/>
          </p:nvPr>
        </p:nvSpPr>
        <p:spPr>
          <a:xfrm>
            <a:off x="705270" y="332656"/>
            <a:ext cx="8183880" cy="720080"/>
          </a:xfrm>
        </p:spPr>
        <p:txBody>
          <a:bodyPr/>
          <a:lstStyle/>
          <a:p>
            <a:pPr marL="0" indent="0">
              <a:buNone/>
            </a:pPr>
            <a:r>
              <a:rPr lang="es-ES" dirty="0" smtClean="0"/>
              <a:t>OCCIDENTE</a:t>
            </a:r>
            <a:endParaRPr lang="es-ES" dirty="0"/>
          </a:p>
        </p:txBody>
      </p:sp>
      <p:sp>
        <p:nvSpPr>
          <p:cNvPr id="4" name="3 Botón de acción: Hacia delante o Siguiente">
            <a:hlinkClick r:id="rId4" action="ppaction://hlinksldjump" highlightClick="1"/>
          </p:cNvPr>
          <p:cNvSpPr/>
          <p:nvPr/>
        </p:nvSpPr>
        <p:spPr>
          <a:xfrm>
            <a:off x="7236296" y="5157192"/>
            <a:ext cx="792088" cy="576064"/>
          </a:xfrm>
          <a:prstGeom prst="actionButtonForwardNext">
            <a:avLst/>
          </a:prstGeom>
          <a:blipFill>
            <a:blip r:embed="rId5"/>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1280255" y="1978382"/>
            <a:ext cx="3384376" cy="3754874"/>
          </a:xfrm>
          <a:prstGeom prst="rect">
            <a:avLst/>
          </a:prstGeom>
        </p:spPr>
        <p:txBody>
          <a:bodyPr wrap="square">
            <a:spAutoFit/>
          </a:bodyPr>
          <a:lstStyle/>
          <a:p>
            <a:r>
              <a:rPr lang="es-ES" sz="1400" dirty="0"/>
              <a:t>USO DEL ABACO ABIERTO</a:t>
            </a:r>
          </a:p>
          <a:p>
            <a:endParaRPr lang="es-ES" sz="1400" dirty="0"/>
          </a:p>
          <a:p>
            <a:r>
              <a:rPr lang="es-ES" sz="1400" dirty="0"/>
              <a:t>1. El Ábaco de izquierda a derecha sigue el siguiente orden: unidades, decenas y centenas…</a:t>
            </a:r>
          </a:p>
          <a:p>
            <a:endParaRPr lang="es-ES" sz="1400" dirty="0"/>
          </a:p>
          <a:p>
            <a:r>
              <a:rPr lang="es-ES" sz="1400" dirty="0"/>
              <a:t>2. Se suman las unidades con las unidades, decenas con decenas y centenas con centenas.</a:t>
            </a:r>
          </a:p>
          <a:p>
            <a:endParaRPr lang="es-ES" sz="1400" dirty="0"/>
          </a:p>
          <a:p>
            <a:r>
              <a:rPr lang="es-ES" sz="1400" dirty="0"/>
              <a:t>3. Si al juntar las cuentas en cada una de las barras, ésta queda con más de 10 cuentas, deben sustituirse diez cuentas por una en la barra siguiente a la izquierda (Aquí está el concepto de llevar cuando sumamos).</a:t>
            </a: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2276872"/>
            <a:ext cx="3012843" cy="185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896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o">
  <a:themeElements>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6081</TotalTime>
  <Words>2444</Words>
  <Application>Microsoft Office PowerPoint</Application>
  <PresentationFormat>Presentación en pantalla (4:3)</PresentationFormat>
  <Paragraphs>404</Paragraphs>
  <Slides>111</Slides>
  <Notes>7</Notes>
  <HiddenSlides>0</HiddenSlides>
  <MMClips>45</MMClips>
  <ScaleCrop>false</ScaleCrop>
  <HeadingPairs>
    <vt:vector size="4" baseType="variant">
      <vt:variant>
        <vt:lpstr>Tema</vt:lpstr>
      </vt:variant>
      <vt:variant>
        <vt:i4>1</vt:i4>
      </vt:variant>
      <vt:variant>
        <vt:lpstr>Títulos de diapositiva</vt:lpstr>
      </vt:variant>
      <vt:variant>
        <vt:i4>111</vt:i4>
      </vt:variant>
    </vt:vector>
  </HeadingPairs>
  <TitlesOfParts>
    <vt:vector size="112" baseType="lpstr">
      <vt:lpstr>Aspecto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Sistema de numeración egipcio</vt:lpstr>
      <vt:lpstr>MUNDO 1 EGIPTO RETO 1</vt:lpstr>
      <vt:lpstr>Presentación de PowerPoint</vt:lpstr>
      <vt:lpstr>LIBRO DE CONSULTAS</vt:lpstr>
      <vt:lpstr>MUNDO 1 EGIPTO  RETO 2 </vt:lpstr>
      <vt:lpstr>Presentación de PowerPoint</vt:lpstr>
      <vt:lpstr>LIBRO DE CONSULTAS</vt:lpstr>
      <vt:lpstr>MUNDO 1 EGIPTO RETO 3</vt:lpstr>
      <vt:lpstr>¿ SABÍAS QUÉ?</vt:lpstr>
      <vt:lpstr>Presentación de PowerPoint</vt:lpstr>
      <vt:lpstr>LIBRO DE CONSULTAS</vt:lpstr>
      <vt:lpstr>RETO 4</vt:lpstr>
      <vt:lpstr>Presentación de PowerPoint</vt:lpstr>
      <vt:lpstr>LIBRO DE CONSULTAS</vt:lpstr>
      <vt:lpstr>LO CONSEGUISTE.   YA TIENES EN TU PODER EL PAPIRO DE AHMNES, CON EL PRIMER NUMERO DEL CÓDIGO </vt:lpstr>
      <vt:lpstr>Presentación de PowerPoint</vt:lpstr>
      <vt:lpstr>Presentación de PowerPoint</vt:lpstr>
      <vt:lpstr>La gran muralla china </vt:lpstr>
      <vt:lpstr>Presentación de PowerPoint</vt:lpstr>
      <vt:lpstr>Presentación de PowerPoint</vt:lpstr>
      <vt:lpstr>SISTEMA DE NUMERACIÓN CHINO</vt:lpstr>
      <vt:lpstr>MUNDO 2 China RETO 1</vt:lpstr>
      <vt:lpstr>Presentación de PowerPoint</vt:lpstr>
      <vt:lpstr>LIBRO DE CONSULTAS</vt:lpstr>
      <vt:lpstr>MUNDO 2 China RETO 2</vt:lpstr>
      <vt:lpstr>Presentación de PowerPoint</vt:lpstr>
      <vt:lpstr>LIBRO DE CONSULTAS</vt:lpstr>
      <vt:lpstr>MUNDO 2 China RETO 3</vt:lpstr>
      <vt:lpstr>¿ SABÍAS QUÉ?</vt:lpstr>
      <vt:lpstr>Presentación de PowerPoint</vt:lpstr>
      <vt:lpstr>LIBRO DE CONSULTAS</vt:lpstr>
      <vt:lpstr>MUNDO 2 China RETO 4</vt:lpstr>
      <vt:lpstr>Presentación de PowerPoint</vt:lpstr>
      <vt:lpstr>LIBRO DE CONSULTAS</vt:lpstr>
      <vt:lpstr>LO CONSEGUISTE.   YA TIENES EN TU PODER EL LIBRO  I CHING, CON EL SEGUNDO NUMERO DEL CÓDIGO </vt:lpstr>
      <vt:lpstr>Presentación de PowerPoint</vt:lpstr>
      <vt:lpstr>Presentación de PowerPoint</vt:lpstr>
      <vt:lpstr>La  cúpula de la catedral de Santa María de Fiore </vt:lpstr>
      <vt:lpstr>Presentación de PowerPoint</vt:lpstr>
      <vt:lpstr>Presentación de PowerPoint</vt:lpstr>
      <vt:lpstr>Presentación de PowerPoint</vt:lpstr>
      <vt:lpstr>MUNDO 3 ITALIA RETO 1</vt:lpstr>
      <vt:lpstr>¿ SABÍAS QUÉ?</vt:lpstr>
      <vt:lpstr>Presentación de PowerPoint</vt:lpstr>
      <vt:lpstr>LIBRO DE CONSULTAS</vt:lpstr>
      <vt:lpstr>MUNDO 3 ITALIA  RETO 2</vt:lpstr>
      <vt:lpstr>Presentación de PowerPoint</vt:lpstr>
      <vt:lpstr>LIBRO DE CONSULTAS</vt:lpstr>
      <vt:lpstr>MUNDO 3 ITALIA  RETO 2</vt:lpstr>
      <vt:lpstr>Presentación de PowerPoint</vt:lpstr>
      <vt:lpstr>LIBRO DE CONSULTAS</vt:lpstr>
      <vt:lpstr>MUNDO 3 ITALIA  RETO 2</vt:lpstr>
      <vt:lpstr>Presentación de PowerPoint</vt:lpstr>
      <vt:lpstr>LIBRO DE CONSULTAS</vt:lpstr>
      <vt:lpstr>MUNDO 3 ITALIA  RETO 2</vt:lpstr>
      <vt:lpstr>Presentación de PowerPoint</vt:lpstr>
      <vt:lpstr>LIBRO DE CONSULTAS</vt:lpstr>
      <vt:lpstr>MUNDO 3 ITALIA RETO 3</vt:lpstr>
      <vt:lpstr>Presentación de PowerPoint</vt:lpstr>
      <vt:lpstr>LIBRO DE CONSULTAS</vt:lpstr>
      <vt:lpstr>MUNDO 3 ITALIA  RETO 4</vt:lpstr>
      <vt:lpstr>Presentación de PowerPoint</vt:lpstr>
      <vt:lpstr>LIBRO DE CONSULTAS</vt:lpstr>
      <vt:lpstr>LO CONSEGUISTE.   YA TIENES EN TU PODER EL LIBRO  liber  abacci , CON EL ÚLTIMO NÚMERO DEL CÓDIGO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CÓDIGO INCORRECTO</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 BUSCA DEL CODIGO PERDIDO</dc:title>
  <dc:creator>Javier</dc:creator>
  <cp:lastModifiedBy>Prosesor</cp:lastModifiedBy>
  <cp:revision>407</cp:revision>
  <dcterms:created xsi:type="dcterms:W3CDTF">2014-02-13T10:04:58Z</dcterms:created>
  <dcterms:modified xsi:type="dcterms:W3CDTF">2014-09-11T07:46:50Z</dcterms:modified>
</cp:coreProperties>
</file>