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B15FD-A5EE-46FF-ADA7-657DA7C1B793}" type="datetimeFigureOut">
              <a:rPr lang="es-CO" smtClean="0"/>
              <a:pPr/>
              <a:t>26/05/2014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777FA-ED2A-46D7-ADBD-0C84CA3405F6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0175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777FA-ED2A-46D7-ADBD-0C84CA3405F6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4766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8A787-8AC5-4528-9D0F-70C8C7C4AFE3}" type="datetimeFigureOut">
              <a:rPr lang="es-CO" smtClean="0"/>
              <a:pPr/>
              <a:t>26/05/2014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2446-6F4A-4325-8E3A-7073A941584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7396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8A787-8AC5-4528-9D0F-70C8C7C4AFE3}" type="datetimeFigureOut">
              <a:rPr lang="es-CO" smtClean="0"/>
              <a:pPr/>
              <a:t>26/05/2014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2446-6F4A-4325-8E3A-7073A941584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963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8A787-8AC5-4528-9D0F-70C8C7C4AFE3}" type="datetimeFigureOut">
              <a:rPr lang="es-CO" smtClean="0"/>
              <a:pPr/>
              <a:t>26/05/2014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2446-6F4A-4325-8E3A-7073A941584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150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8A787-8AC5-4528-9D0F-70C8C7C4AFE3}" type="datetimeFigureOut">
              <a:rPr lang="es-CO" smtClean="0"/>
              <a:pPr/>
              <a:t>26/05/2014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2446-6F4A-4325-8E3A-7073A941584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292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8A787-8AC5-4528-9D0F-70C8C7C4AFE3}" type="datetimeFigureOut">
              <a:rPr lang="es-CO" smtClean="0"/>
              <a:pPr/>
              <a:t>26/05/2014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2446-6F4A-4325-8E3A-7073A941584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661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8A787-8AC5-4528-9D0F-70C8C7C4AFE3}" type="datetimeFigureOut">
              <a:rPr lang="es-CO" smtClean="0"/>
              <a:pPr/>
              <a:t>26/05/2014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2446-6F4A-4325-8E3A-7073A941584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348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8A787-8AC5-4528-9D0F-70C8C7C4AFE3}" type="datetimeFigureOut">
              <a:rPr lang="es-CO" smtClean="0"/>
              <a:pPr/>
              <a:t>26/05/2014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2446-6F4A-4325-8E3A-7073A941584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175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8A787-8AC5-4528-9D0F-70C8C7C4AFE3}" type="datetimeFigureOut">
              <a:rPr lang="es-CO" smtClean="0"/>
              <a:pPr/>
              <a:t>26/05/2014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2446-6F4A-4325-8E3A-7073A941584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60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8A787-8AC5-4528-9D0F-70C8C7C4AFE3}" type="datetimeFigureOut">
              <a:rPr lang="es-CO" smtClean="0"/>
              <a:pPr/>
              <a:t>26/05/2014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2446-6F4A-4325-8E3A-7073A941584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7650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8A787-8AC5-4528-9D0F-70C8C7C4AFE3}" type="datetimeFigureOut">
              <a:rPr lang="es-CO" smtClean="0"/>
              <a:pPr/>
              <a:t>26/05/2014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2446-6F4A-4325-8E3A-7073A941584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670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8A787-8AC5-4528-9D0F-70C8C7C4AFE3}" type="datetimeFigureOut">
              <a:rPr lang="es-CO" smtClean="0"/>
              <a:pPr/>
              <a:t>26/05/2014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2446-6F4A-4325-8E3A-7073A941584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2751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8A787-8AC5-4528-9D0F-70C8C7C4AFE3}" type="datetimeFigureOut">
              <a:rPr lang="es-CO" smtClean="0"/>
              <a:pPr/>
              <a:t>26/05/2014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12446-6F4A-4325-8E3A-7073A941584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282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4.bp.blogspot.com/-ymfAXiJr9PA/UKnbVfdke1I/AAAAAAAAFW4/oX42HM0K1YA/s1600/D%C3%8DA+DEL+CAMPESINO+PARA+COLOREAR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/>
          <a:lstStyle/>
          <a:p>
            <a:r>
              <a:rPr lang="es-CO" dirty="0" smtClean="0"/>
              <a:t>El cultivo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2924944"/>
            <a:ext cx="6400800" cy="1752600"/>
          </a:xfrm>
        </p:spPr>
        <p:txBody>
          <a:bodyPr/>
          <a:lstStyle/>
          <a:p>
            <a:r>
              <a:rPr lang="es-CO" dirty="0" smtClean="0"/>
              <a:t>¿Cómo usar el método de complementariedad de las formas para resolver un problema?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8350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930226"/>
          </a:xfrm>
        </p:spPr>
        <p:txBody>
          <a:bodyPr>
            <a:noAutofit/>
          </a:bodyPr>
          <a:lstStyle/>
          <a:p>
            <a:r>
              <a:rPr lang="es-CO" sz="3600" dirty="0" smtClean="0"/>
              <a:t>Para calcular el área de la zona fértil restamos del área total del terreno  el área de la zona pedregosa así:</a:t>
            </a:r>
            <a:endParaRPr lang="es-CO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3" t="34731" r="66059" b="25164"/>
          <a:stretch/>
        </p:blipFill>
        <p:spPr bwMode="auto">
          <a:xfrm>
            <a:off x="395536" y="2348880"/>
            <a:ext cx="2114337" cy="204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94" t="25333" r="43544" b="53879"/>
          <a:stretch>
            <a:fillRect/>
          </a:stretch>
        </p:blipFill>
        <p:spPr bwMode="auto">
          <a:xfrm>
            <a:off x="6517533" y="2268145"/>
            <a:ext cx="2088232" cy="2003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45442" r="65989" b="12884"/>
          <a:stretch/>
        </p:blipFill>
        <p:spPr bwMode="auto">
          <a:xfrm>
            <a:off x="3364289" y="2206652"/>
            <a:ext cx="2040560" cy="202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Menos"/>
          <p:cNvSpPr/>
          <p:nvPr/>
        </p:nvSpPr>
        <p:spPr>
          <a:xfrm>
            <a:off x="2522267" y="3075675"/>
            <a:ext cx="648072" cy="28445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Igual que"/>
          <p:cNvSpPr/>
          <p:nvPr/>
        </p:nvSpPr>
        <p:spPr>
          <a:xfrm>
            <a:off x="5652119" y="3075675"/>
            <a:ext cx="865413" cy="29353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08397"/>
              </p:ext>
            </p:extLst>
          </p:nvPr>
        </p:nvGraphicFramePr>
        <p:xfrm>
          <a:off x="395539" y="4437113"/>
          <a:ext cx="8210225" cy="2016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5"/>
                <a:gridCol w="1152128"/>
                <a:gridCol w="2088232"/>
                <a:gridCol w="1080120"/>
                <a:gridCol w="2017540"/>
              </a:tblGrid>
              <a:tr h="1274440"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Área</a:t>
                      </a:r>
                      <a:r>
                        <a:rPr lang="es-CO" sz="2400" baseline="0" dirty="0" smtClean="0"/>
                        <a:t> total del terreno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menos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Área</a:t>
                      </a:r>
                      <a:r>
                        <a:rPr lang="es-CO" sz="2400" baseline="0" dirty="0" smtClean="0"/>
                        <a:t>  de la zona pedregosa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igual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Área de la zona fértil</a:t>
                      </a:r>
                      <a:endParaRPr lang="es-CO" sz="2400" dirty="0"/>
                    </a:p>
                  </a:txBody>
                  <a:tcPr/>
                </a:tc>
              </a:tr>
              <a:tr h="741783">
                <a:tc>
                  <a:txBody>
                    <a:bodyPr/>
                    <a:lstStyle/>
                    <a:p>
                      <a:pPr algn="ctr"/>
                      <a:r>
                        <a:rPr lang="es-CO" sz="4000" dirty="0" smtClean="0"/>
                        <a:t>16</a:t>
                      </a:r>
                      <a:endParaRPr lang="es-C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4000" dirty="0" smtClean="0"/>
                        <a:t>-</a:t>
                      </a:r>
                      <a:endParaRPr lang="es-C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4000" dirty="0" smtClean="0"/>
                        <a:t>6</a:t>
                      </a:r>
                      <a:endParaRPr lang="es-C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4000" dirty="0" smtClean="0"/>
                        <a:t>=</a:t>
                      </a:r>
                      <a:endParaRPr lang="es-C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4000" dirty="0" smtClean="0"/>
                        <a:t>10</a:t>
                      </a:r>
                      <a:endParaRPr lang="es-CO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44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Paso 4. Revisión de las condiciones del problema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87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CO" dirty="0" smtClean="0"/>
              <a:t>Recordemos que área de l</a:t>
            </a:r>
            <a:r>
              <a:rPr lang="es-ES_tradnl" dirty="0" smtClean="0"/>
              <a:t>a </a:t>
            </a:r>
            <a:r>
              <a:rPr lang="es-ES_tradnl" dirty="0"/>
              <a:t>zona fértil </a:t>
            </a:r>
            <a:r>
              <a:rPr lang="es-ES_tradnl" dirty="0" smtClean="0"/>
              <a:t>corresponde </a:t>
            </a:r>
            <a:r>
              <a:rPr lang="es-ES_tradnl" dirty="0"/>
              <a:t>a tres cuartas partes del </a:t>
            </a:r>
            <a:r>
              <a:rPr lang="es-ES_tradnl" dirty="0" smtClean="0"/>
              <a:t>terreno total en el cultivo de don Pedro, pero en este caso, observamos que 10 no corresponde a las ¾ partes de 16. </a:t>
            </a:r>
            <a:r>
              <a:rPr lang="es-ES_tradnl" dirty="0"/>
              <a:t>¿</a:t>
            </a:r>
            <a:r>
              <a:rPr lang="es-ES_tradnl" dirty="0" smtClean="0"/>
              <a:t>Cómo podemos comprobarlo?</a:t>
            </a:r>
            <a:endParaRPr lang="es-CO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005670"/>
              </p:ext>
            </p:extLst>
          </p:nvPr>
        </p:nvGraphicFramePr>
        <p:xfrm>
          <a:off x="395536" y="4077072"/>
          <a:ext cx="8210225" cy="2016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5"/>
                <a:gridCol w="1152128"/>
                <a:gridCol w="2088232"/>
                <a:gridCol w="1080120"/>
                <a:gridCol w="2017540"/>
              </a:tblGrid>
              <a:tr h="1274440"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Área</a:t>
                      </a:r>
                      <a:r>
                        <a:rPr lang="es-CO" sz="2400" baseline="0" dirty="0" smtClean="0"/>
                        <a:t> total del terreno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menos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Área</a:t>
                      </a:r>
                      <a:r>
                        <a:rPr lang="es-CO" sz="2400" baseline="0" dirty="0" smtClean="0"/>
                        <a:t>  de la zona pedregosa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igual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Área de la zona fértil</a:t>
                      </a:r>
                      <a:endParaRPr lang="es-CO" sz="2400" dirty="0"/>
                    </a:p>
                  </a:txBody>
                  <a:tcPr/>
                </a:tc>
              </a:tr>
              <a:tr h="741783">
                <a:tc>
                  <a:txBody>
                    <a:bodyPr/>
                    <a:lstStyle/>
                    <a:p>
                      <a:pPr algn="ctr"/>
                      <a:r>
                        <a:rPr lang="es-CO" sz="4000" dirty="0" smtClean="0"/>
                        <a:t>16 u</a:t>
                      </a:r>
                      <a:r>
                        <a:rPr lang="es-CO" sz="4000" baseline="30000" dirty="0" smtClean="0"/>
                        <a:t>2</a:t>
                      </a:r>
                      <a:endParaRPr lang="es-CO" sz="4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4000" dirty="0" smtClean="0"/>
                        <a:t>-</a:t>
                      </a:r>
                      <a:endParaRPr lang="es-C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4000" dirty="0" smtClean="0"/>
                        <a:t>6 u</a:t>
                      </a:r>
                      <a:r>
                        <a:rPr lang="es-CO" sz="4000" baseline="30000" dirty="0" smtClean="0"/>
                        <a:t>2</a:t>
                      </a:r>
                      <a:endParaRPr lang="es-CO" sz="4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4000" dirty="0" smtClean="0"/>
                        <a:t>=</a:t>
                      </a:r>
                      <a:endParaRPr lang="es-C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4000" dirty="0" smtClean="0"/>
                        <a:t>10 u</a:t>
                      </a:r>
                      <a:r>
                        <a:rPr lang="es-CO" sz="4000" baseline="30000" dirty="0" smtClean="0"/>
                        <a:t>2</a:t>
                      </a:r>
                      <a:endParaRPr lang="es-CO" sz="4000" baseline="30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64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Estableciendo una razón entre las áreas</a:t>
            </a:r>
            <a:r>
              <a:rPr lang="es-CO" dirty="0" smtClean="0"/>
              <a:t>.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r>
              <a:rPr lang="es-CO" dirty="0" smtClean="0"/>
              <a:t>10/16 se puede simplificar a 5/8 lo cual no corresponde  a ¾ .</a:t>
            </a:r>
          </a:p>
          <a:p>
            <a:r>
              <a:rPr lang="es-CO" dirty="0" smtClean="0"/>
              <a:t> ¾ de 16 no corresponde a 10. Veamos:</a:t>
            </a:r>
          </a:p>
          <a:p>
            <a:pPr marL="0" indent="0">
              <a:buNone/>
            </a:pPr>
            <a:r>
              <a:rPr lang="es-CO" dirty="0" smtClean="0"/>
              <a:t>16 dividido entre 4 es igual a 4. </a:t>
            </a:r>
          </a:p>
          <a:p>
            <a:pPr marL="0" indent="0">
              <a:buNone/>
            </a:pPr>
            <a:r>
              <a:rPr lang="es-CO" dirty="0" smtClean="0"/>
              <a:t>Ahora, 4 multiplicado por 3 es 12 y no 10. </a:t>
            </a:r>
          </a:p>
          <a:p>
            <a:pPr marL="0" indent="0">
              <a:buNone/>
            </a:pPr>
            <a:r>
              <a:rPr lang="es-CO" dirty="0" smtClean="0"/>
              <a:t>Conclusión: El terreno analizado por Sebastián no corresponde al terreno de Don Pedro.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793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404664"/>
            <a:ext cx="3610744" cy="1143000"/>
          </a:xfrm>
        </p:spPr>
        <p:txBody>
          <a:bodyPr/>
          <a:lstStyle/>
          <a:p>
            <a:r>
              <a:rPr lang="es-CO" dirty="0" smtClean="0"/>
              <a:t>El cultivo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5328592" cy="5073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2800" dirty="0"/>
              <a:t>Don Pedro tiene un terreno de forma cuadrada y quiere sembrar papa, sin embargo encontró que una zona no es cultivable porque es muy pedregosa. </a:t>
            </a:r>
            <a:endParaRPr lang="es-ES_tradnl" sz="2800" dirty="0" smtClean="0"/>
          </a:p>
          <a:p>
            <a:pPr marL="0" indent="0" algn="ctr">
              <a:buNone/>
            </a:pPr>
            <a:r>
              <a:rPr lang="es-ES_tradnl" sz="2800" dirty="0" smtClean="0"/>
              <a:t>Si </a:t>
            </a:r>
            <a:r>
              <a:rPr lang="es-ES_tradnl" sz="2800" dirty="0"/>
              <a:t>la zona fértil posee una cerca construida en forma de polígono y su área corresponde a tres cuartas partes del </a:t>
            </a:r>
            <a:r>
              <a:rPr lang="es-ES_tradnl" sz="2800" dirty="0" smtClean="0"/>
              <a:t>terreno</a:t>
            </a:r>
            <a:r>
              <a:rPr lang="es-ES_tradnl" sz="2800" dirty="0"/>
              <a:t>.</a:t>
            </a:r>
            <a:endParaRPr lang="es-CO" sz="2800" dirty="0"/>
          </a:p>
        </p:txBody>
      </p:sp>
      <p:pic>
        <p:nvPicPr>
          <p:cNvPr id="1026" name="Imagen 30" descr="Descripción: http://4.bp.blogspot.com/-ymfAXiJr9PA/UKnbVfdke1I/AAAAAAAAFW4/oX42HM0K1YA/s1600/D%C3%8DA+DEL+CAMPESINO+PARA+COLOREAR.jp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29" y="2492896"/>
            <a:ext cx="3019471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741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154076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_tradnl" dirty="0" smtClean="0"/>
              <a:t>Debe establecerse cuáles de los siguientes dibujos podrían corresponder al terreno del agricultor</a:t>
            </a:r>
            <a:endParaRPr lang="es-CO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2" t="29442" r="25218" b="8790"/>
          <a:stretch/>
        </p:blipFill>
        <p:spPr bwMode="auto">
          <a:xfrm>
            <a:off x="1331640" y="1916832"/>
            <a:ext cx="6264696" cy="4463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09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 fontScale="90000"/>
          </a:bodyPr>
          <a:lstStyle/>
          <a:p>
            <a:r>
              <a:rPr lang="es-ES_tradnl" b="1" dirty="0"/>
              <a:t>Sebastián tiene la razón</a:t>
            </a:r>
            <a:r>
              <a:rPr lang="es-ES_tradnl" dirty="0"/>
              <a:t> cuando dice que la figura L </a:t>
            </a:r>
            <a:r>
              <a:rPr lang="es-ES_tradnl" b="1" dirty="0"/>
              <a:t>no</a:t>
            </a:r>
            <a:r>
              <a:rPr lang="es-ES_tradnl" dirty="0"/>
              <a:t> podría ser el terreno de Don Pedro. Para justificarlo hizo varios dibujos y explicó por escrito </a:t>
            </a:r>
            <a:endParaRPr lang="es-CO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8" t="25710" r="80466" b="53677"/>
          <a:stretch>
            <a:fillRect/>
          </a:stretch>
        </p:blipFill>
        <p:spPr bwMode="auto">
          <a:xfrm>
            <a:off x="3131840" y="3068960"/>
            <a:ext cx="2724618" cy="25202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735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4236" y="476672"/>
            <a:ext cx="8229600" cy="1143000"/>
          </a:xfrm>
        </p:spPr>
        <p:txBody>
          <a:bodyPr>
            <a:noAutofit/>
          </a:bodyPr>
          <a:lstStyle/>
          <a:p>
            <a:r>
              <a:rPr lang="es-CO" sz="3200" b="1" dirty="0" smtClean="0"/>
              <a:t>Paso 1. Área total del rompecabezas</a:t>
            </a:r>
            <a:r>
              <a:rPr lang="es-CO" sz="3200" dirty="0" smtClean="0"/>
              <a:t>. </a:t>
            </a:r>
            <a:br>
              <a:rPr lang="es-CO" sz="3200" dirty="0" smtClean="0"/>
            </a:br>
            <a:r>
              <a:rPr lang="es-CO" sz="3200" dirty="0" smtClean="0"/>
              <a:t>El área total de terreno de don Pedro es  de_____ unidades cuadradas</a:t>
            </a:r>
            <a:endParaRPr lang="es-CO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3" t="31674" r="45204" b="25163"/>
          <a:stretch/>
        </p:blipFill>
        <p:spPr bwMode="auto">
          <a:xfrm>
            <a:off x="683568" y="1772816"/>
            <a:ext cx="7850936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475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El área total de terreno de don Pedro es  de </a:t>
            </a:r>
            <a:r>
              <a:rPr lang="es-CO" u="sng" dirty="0" smtClean="0"/>
              <a:t>16</a:t>
            </a:r>
            <a:r>
              <a:rPr lang="es-CO" dirty="0" smtClean="0"/>
              <a:t> unidades cuadradas</a:t>
            </a:r>
            <a:endParaRPr lang="es-CO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3" t="31674" r="45204" b="25163"/>
          <a:stretch/>
        </p:blipFill>
        <p:spPr bwMode="auto">
          <a:xfrm>
            <a:off x="683568" y="1772816"/>
            <a:ext cx="7850936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73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42195"/>
          </a:xfrm>
        </p:spPr>
        <p:txBody>
          <a:bodyPr>
            <a:normAutofit/>
          </a:bodyPr>
          <a:lstStyle/>
          <a:p>
            <a:r>
              <a:rPr lang="es-CO" sz="2800" b="1" dirty="0" smtClean="0"/>
              <a:t>Paso 2. Área de las figuras complementarias.</a:t>
            </a:r>
            <a:br>
              <a:rPr lang="es-CO" sz="2800" b="1" dirty="0" smtClean="0"/>
            </a:br>
            <a:r>
              <a:rPr lang="es-CO" sz="2800" dirty="0" smtClean="0"/>
              <a:t>La zona pedregosa está compuesta por los siguientes polígonos</a:t>
            </a:r>
            <a:endParaRPr lang="es-CO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45442" r="65989" b="12884"/>
          <a:stretch/>
        </p:blipFill>
        <p:spPr bwMode="auto">
          <a:xfrm>
            <a:off x="467545" y="1691875"/>
            <a:ext cx="2846838" cy="2821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0" t="50000" r="43459" b="16233"/>
          <a:stretch/>
        </p:blipFill>
        <p:spPr bwMode="auto">
          <a:xfrm>
            <a:off x="3707904" y="1691875"/>
            <a:ext cx="4614531" cy="1929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505826"/>
              </p:ext>
            </p:extLst>
          </p:nvPr>
        </p:nvGraphicFramePr>
        <p:xfrm>
          <a:off x="683568" y="4513520"/>
          <a:ext cx="7776864" cy="1512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  <a:gridCol w="1944216"/>
                <a:gridCol w="1944216"/>
              </a:tblGrid>
              <a:tr h="931704"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Polígono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Rectángulo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Triángulos pequeños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Triángulo</a:t>
                      </a:r>
                      <a:r>
                        <a:rPr lang="es-CO" dirty="0" smtClean="0"/>
                        <a:t> </a:t>
                      </a:r>
                      <a:r>
                        <a:rPr lang="es-CO" sz="2400" dirty="0" smtClean="0"/>
                        <a:t>grande</a:t>
                      </a:r>
                      <a:endParaRPr lang="es-CO" sz="2400" dirty="0"/>
                    </a:p>
                  </a:txBody>
                  <a:tcPr/>
                </a:tc>
              </a:tr>
              <a:tr h="580546">
                <a:tc>
                  <a:txBody>
                    <a:bodyPr/>
                    <a:lstStyle/>
                    <a:p>
                      <a:r>
                        <a:rPr lang="es-CO" sz="2800" dirty="0" smtClean="0"/>
                        <a:t>Áreas</a:t>
                      </a:r>
                      <a:endParaRPr lang="es-C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800" dirty="0" smtClean="0"/>
                        <a:t>      ___ u</a:t>
                      </a:r>
                      <a:r>
                        <a:rPr lang="es-CO" sz="2800" baseline="30000" dirty="0" smtClean="0"/>
                        <a:t>2</a:t>
                      </a:r>
                      <a:endParaRPr lang="es-CO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800" dirty="0" smtClean="0"/>
                        <a:t>      ___ u</a:t>
                      </a:r>
                      <a:r>
                        <a:rPr lang="es-CO" sz="2800" baseline="30000" dirty="0" smtClean="0"/>
                        <a:t>2</a:t>
                      </a:r>
                      <a:endParaRPr lang="es-CO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800" dirty="0" smtClean="0"/>
                        <a:t>    ___u</a:t>
                      </a:r>
                      <a:r>
                        <a:rPr lang="es-CO" sz="2800" baseline="30000" dirty="0" smtClean="0"/>
                        <a:t>2</a:t>
                      </a:r>
                      <a:endParaRPr lang="es-CO" sz="2800" baseline="30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0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La zona pedregosa está compuesta por los siguientes polígonos</a:t>
            </a:r>
            <a:endParaRPr lang="es-CO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45442" r="65989" b="12884"/>
          <a:stretch/>
        </p:blipFill>
        <p:spPr bwMode="auto">
          <a:xfrm>
            <a:off x="467545" y="1691875"/>
            <a:ext cx="2846838" cy="2821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0" t="50000" r="43459" b="16233"/>
          <a:stretch/>
        </p:blipFill>
        <p:spPr bwMode="auto">
          <a:xfrm>
            <a:off x="3707904" y="1691875"/>
            <a:ext cx="4614531" cy="1929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771731"/>
              </p:ext>
            </p:extLst>
          </p:nvPr>
        </p:nvGraphicFramePr>
        <p:xfrm>
          <a:off x="683568" y="4513520"/>
          <a:ext cx="7776864" cy="1512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  <a:gridCol w="1944216"/>
                <a:gridCol w="1944216"/>
              </a:tblGrid>
              <a:tr h="931704"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Polígono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Rectángulo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Triángulos pequeños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Triángulo</a:t>
                      </a:r>
                      <a:r>
                        <a:rPr lang="es-CO" dirty="0" smtClean="0"/>
                        <a:t> </a:t>
                      </a:r>
                      <a:r>
                        <a:rPr lang="es-CO" sz="2400" dirty="0" smtClean="0"/>
                        <a:t>grande</a:t>
                      </a:r>
                      <a:endParaRPr lang="es-CO" sz="2400" dirty="0"/>
                    </a:p>
                  </a:txBody>
                  <a:tcPr/>
                </a:tc>
              </a:tr>
              <a:tr h="580546">
                <a:tc>
                  <a:txBody>
                    <a:bodyPr/>
                    <a:lstStyle/>
                    <a:p>
                      <a:r>
                        <a:rPr lang="es-CO" sz="2800" dirty="0" smtClean="0"/>
                        <a:t>Áreas</a:t>
                      </a:r>
                      <a:endParaRPr lang="es-C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800" dirty="0" smtClean="0"/>
                        <a:t>      2 u</a:t>
                      </a:r>
                      <a:r>
                        <a:rPr lang="es-CO" sz="2800" baseline="30000" dirty="0" smtClean="0"/>
                        <a:t>2</a:t>
                      </a:r>
                      <a:endParaRPr lang="es-CO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800" dirty="0" smtClean="0"/>
                        <a:t>      2 u</a:t>
                      </a:r>
                      <a:r>
                        <a:rPr lang="es-CO" sz="2800" baseline="30000" dirty="0" smtClean="0"/>
                        <a:t>2</a:t>
                      </a:r>
                      <a:endParaRPr lang="es-CO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800" dirty="0" smtClean="0"/>
                        <a:t>      2 u</a:t>
                      </a:r>
                      <a:r>
                        <a:rPr lang="es-CO" sz="2800" baseline="30000" dirty="0" smtClean="0"/>
                        <a:t>2</a:t>
                      </a:r>
                      <a:endParaRPr lang="es-CO" sz="2800" baseline="30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18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Autofit/>
          </a:bodyPr>
          <a:lstStyle/>
          <a:p>
            <a:r>
              <a:rPr lang="es-CO" sz="3200" b="1" dirty="0"/>
              <a:t>Paso 3. área de la figura principal</a:t>
            </a:r>
            <a:r>
              <a:rPr lang="es-CO" sz="3200" dirty="0"/>
              <a:t>. Para </a:t>
            </a:r>
            <a:r>
              <a:rPr lang="es-CO" sz="3200" dirty="0" smtClean="0"/>
              <a:t>calcular el área de la zona fértil restamos del área total del terreno  el área de la zona pedregosa así:</a:t>
            </a:r>
            <a:endParaRPr lang="es-CO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3" t="34731" r="66059" b="25164"/>
          <a:stretch/>
        </p:blipFill>
        <p:spPr bwMode="auto">
          <a:xfrm>
            <a:off x="395536" y="2348880"/>
            <a:ext cx="2114337" cy="204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94" t="25333" r="43544" b="53879"/>
          <a:stretch>
            <a:fillRect/>
          </a:stretch>
        </p:blipFill>
        <p:spPr bwMode="auto">
          <a:xfrm>
            <a:off x="6517533" y="2268145"/>
            <a:ext cx="2088232" cy="2003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45442" r="65989" b="12884"/>
          <a:stretch/>
        </p:blipFill>
        <p:spPr bwMode="auto">
          <a:xfrm>
            <a:off x="3364289" y="2206652"/>
            <a:ext cx="2040560" cy="202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Menos"/>
          <p:cNvSpPr/>
          <p:nvPr/>
        </p:nvSpPr>
        <p:spPr>
          <a:xfrm>
            <a:off x="2522267" y="3075675"/>
            <a:ext cx="648072" cy="28445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Igual que"/>
          <p:cNvSpPr/>
          <p:nvPr/>
        </p:nvSpPr>
        <p:spPr>
          <a:xfrm>
            <a:off x="5652119" y="3075675"/>
            <a:ext cx="865413" cy="29353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29045"/>
              </p:ext>
            </p:extLst>
          </p:nvPr>
        </p:nvGraphicFramePr>
        <p:xfrm>
          <a:off x="395539" y="4437113"/>
          <a:ext cx="8210225" cy="2016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5"/>
                <a:gridCol w="1152128"/>
                <a:gridCol w="2088232"/>
                <a:gridCol w="1080120"/>
                <a:gridCol w="2017540"/>
              </a:tblGrid>
              <a:tr h="1274440"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Área</a:t>
                      </a:r>
                      <a:r>
                        <a:rPr lang="es-CO" sz="2400" baseline="0" dirty="0" smtClean="0"/>
                        <a:t> total del terreno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menos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Área</a:t>
                      </a:r>
                      <a:r>
                        <a:rPr lang="es-CO" sz="2400" baseline="0" dirty="0" smtClean="0"/>
                        <a:t>  de la zona pedregosa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igual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Área de la zona fértil</a:t>
                      </a:r>
                      <a:endParaRPr lang="es-CO" sz="2400" dirty="0"/>
                    </a:p>
                  </a:txBody>
                  <a:tcPr/>
                </a:tc>
              </a:tr>
              <a:tr h="741783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42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417</Words>
  <Application>Microsoft Office PowerPoint</Application>
  <PresentationFormat>Presentación en pantalla (4:3)</PresentationFormat>
  <Paragraphs>63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El cultivo</vt:lpstr>
      <vt:lpstr>El cultivo</vt:lpstr>
      <vt:lpstr>Presentación de PowerPoint</vt:lpstr>
      <vt:lpstr>Sebastián tiene la razón cuando dice que la figura L no podría ser el terreno de Don Pedro. Para justificarlo hizo varios dibujos y explicó por escrito </vt:lpstr>
      <vt:lpstr>Paso 1. Área total del rompecabezas.  El área total de terreno de don Pedro es  de_____ unidades cuadradas</vt:lpstr>
      <vt:lpstr>El área total de terreno de don Pedro es  de 16 unidades cuadradas</vt:lpstr>
      <vt:lpstr>Paso 2. Área de las figuras complementarias. La zona pedregosa está compuesta por los siguientes polígonos</vt:lpstr>
      <vt:lpstr>La zona pedregosa está compuesta por los siguientes polígonos</vt:lpstr>
      <vt:lpstr>Paso 3. área de la figura principal. Para calcular el área de la zona fértil restamos del área total del terreno  el área de la zona pedregosa así:</vt:lpstr>
      <vt:lpstr>Para calcular el área de la zona fértil restamos del área total del terreno  el área de la zona pedregosa así:</vt:lpstr>
      <vt:lpstr>Paso 4. Revisión de las condiciones del problema</vt:lpstr>
      <vt:lpstr>Estableciendo una razón entre las áreas.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cultivo</dc:title>
  <dc:creator>NORA</dc:creator>
  <cp:lastModifiedBy>federman</cp:lastModifiedBy>
  <cp:revision>12</cp:revision>
  <dcterms:created xsi:type="dcterms:W3CDTF">2014-02-26T22:37:25Z</dcterms:created>
  <dcterms:modified xsi:type="dcterms:W3CDTF">2014-05-27T04:02:09Z</dcterms:modified>
</cp:coreProperties>
</file>