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12192000"/>
  <p:embeddedFontLst>
    <p:embeddedFont>
      <p:font typeface="EB Garamond" panose="00000500000000000000" pitchFamily="2" charset="0"/>
      <p:regular r:id="rId31"/>
      <p:bold r:id="rId32"/>
      <p:italic r:id="rId33"/>
      <p:boldItalic r:id="rId34"/>
    </p:embeddedFont>
    <p:embeddedFont>
      <p:font typeface="Public Sans" panose="020B0604020202020204" charset="0"/>
      <p:regular r:id="rId35"/>
      <p:bold r:id="rId36"/>
      <p:italic r:id="rId37"/>
      <p:boldItalic r:id="rId3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13" autoAdjust="0"/>
    <p:restoredTop sz="94610"/>
  </p:normalViewPr>
  <p:slideViewPr>
    <p:cSldViewPr snapToGrid="0" snapToObjects="1">
      <p:cViewPr varScale="1">
        <p:scale>
          <a:sx n="82" d="100"/>
          <a:sy n="82" d="100"/>
        </p:scale>
        <p:origin x="70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3461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20 segundos. Saludo y encuadre: esta es una experiencia de aula, no un experimento. Les voy a contar cómo diseñamos un tutor de IA que pregunta en lugar de responder, y qué argumentos produjeron los estudiantes de grado once con él.</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15 segundos. Anunciar las cuatro partes. Los anexos con la rúbrica, la estructura del prompt y las decisiones de análisis quedan para las preguntas.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5 segundos. Transición.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y 15 segundos. Leer la escena en voz alta. Hacer la pregunta al público como pregunta retórica: pausa de tres segundos, sin abrir la palabra. Remate: el número estaba bien; lo que faltaba era la garantía. De eso trata esta ponencia.</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45 segundos. Dos problemas que motivaron la experiencia: la soledad del trabajo a distancia y el atajo de la IA de uso libre. El reto: que la IA acompañe sin reemplazar el razonamiento del estudiante.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Un antecedente de mi propia línea de trabajo. En una revisión integrativa de 32 estudios (2022-2026), presentada en el congreso de RIEPY, el riesgo propio de la matemática es la respuesta fluida y falsa: impecable en la forma, errónea en el fondo. En uno de los estudios incluidos en la revisión, siete de nueve docentes en ejercicio dieron por correcta una resolución errónea y solo recalibraron cuando constataron el error. Pregunta puente: si a los docentes se les escapa, ¿qué le pasa a un estudiante solo a las 9 p. m.? Por eso el tutor no solo debía preguntar: tenía que verificar y hacer verificar.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El circuito completo: la guía vive en Asís; el estudiante pega el prompt del docente en ChatGPT, con autorización de su familia; entrega la conversación, su argumento final escrito por él y una encuesta. El problema es el del corral contra un muro, alineado con el DBA 7 de grado once.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5 segundos. Transición.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y 45 segundos. Cada versión nació de un incidente observado en los pilotos (un estudiante de 11-02 y otro de 11-03) y en mis propias pruebas. V1: el tutor aprobó −4x = 0. V2: ya no validaba errores, pero resolvía de más y entregaba una síntesis. V3: bastaba insistir para que resolviera por entregas. V3.1: interpretó una respuesta ambigua sin preguntar y pidió el cierre sin el dominio. La V3.2 es la que se aplicó en el aula; la memoria documenta 35 cambios entre versiones.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45 segundos. Tres reglas que no se cumplieron solas: hubo que escribirlas en el prompt. La frase final resume la memoria de diseño: el riesgo no es solo que la IA se equivoque, sino que acierte y piense por el estudiante.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Aquí conecto con mi trabajo anterior. En RIEPY propuse el JDMO, el juicio didáctico-matemático que el docente ejerce sobre lo que responde la IA, con cinco operaciones observables y la calibración atravesándolas. El diseño del prompt fue exactamente eso: leer las conversaciones piloto, verificar la matemática, valorar la pertinencia didáctica, curar el prompt y decidir. Calibrar significó desconfiar del tutor incluso cuando acertaba: la V2 ya no cometía errores, pero resolvía por el estudiante.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y 15 segundos. Este es el argumento completo esperado para el corral. La garantía autoriza el paso completo: si A″ es negativa en todo el intervalo, el único punto crítico es el máximo absoluto. El respaldo explica por qué vale esa regla: A″ negativa hace que A′ decrezca, positiva antes de 10 y negativa después, así que el área sube y luego baja. La refutación dice cuándo dejaría de valer: si otra restricción, como un ancho mínimo, sacara x = 10 del dominio admisible. El prompt V3.2 no exige seis casillas, pero sí exige el dominio y el alcance global antes del cierre. Guarden este esquema: con él vamos a leer lo que escribieron los estudiantes.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5 segundos. Transición.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45 segundos. De 92 estudiantes, 76 completaron la conversación, 12 la dejaron a medias y 4 no participaron. 80 respondieron la encuesta. Para el análisis con Toulmin uso los 36 argumentos finales cuyo texto completo quedó registrado en la base, todos de la segunda tanda de entregas: en la primera, las fichas resumían la conversación y no transcribieron el argumento final. No es una selección por calidad. Tampoco hubo medición sin IA, así que no hablo de mejora sino de lo que produjeron.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Los tropiezos que más se repitieron en las conversaciones: sumar en vez de multiplicar al modelar el área, despejar mal con los signos, asociar «negativo» con «mínimo» y creer que el resultado ya es la justificación. El tutor los atendió con preguntas, con sustitución numérica (probar la fórmula con x = 5) y con ejemplos auxiliares, sin dar la respuesta.</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Una regla de la actividad decía: si el tutor se equivoca o te da la respuesta, no lo borres, cuéntalo. 15 de 80 estudiantes señalaron al menos una respuesta incorrecta o confusa. Tres casos: bajo presión repetida el tutor terminó entregando la solución; en otro aceptó un despeje al revés y fue el estudiante quien lo detectó; en otro convirtió las preguntas abiertas en opciones de selección múltiple. Este último es el más sutil: el tutor cumplió la regla de exigir una acción, pero rebajó la demanda hasta que la respuesta fue casi trivial, lo que Brousseau llamó efecto Topaze. Exigir un turno no es exigir razonamiento. Aun así, el tutor también se volvió objeto de crítica de los estudiantes, y eso es pensamiento crítico.</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45 segundos. 45 de 80 se sintieron muy o bastante acompañados y 18, poco o nada. Las dos voces muestran la tensión del diseño: para unos, el tutor fue compañía; para otros, la exigencia de pensar se vivió como frustración. Esto responde al problema del inicio, la soledad de las 9 p. m. Ahora, el producto: lo que escribieron al final.</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y 30 segundos. Casi todos los argumentos tienen afirmación, datos y garantía, y 8 de cada 10 precisan el alcance global con el dominio. Lo que casi no aparece es el respaldo (por qué el criterio funciona) y las objeciones (cuándo fallaría la conclusión). De forma parcial, el respaldo aparece en el 94 % y las objeciones en el 50 %, casi siempre como una imagen: «la parábola abre hacia abajo». La lectura de diseño: el prompt V3.2 exigía explicar por qué el máximo es global, y el tutor aceptó la imagen geométrica como explicación suficiente; el respaldo analítico no se pedía. Los estudiantes llegaron hasta donde el andamio les pidió llegar.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Esta es la diferencia que importa en clave de Toulmin. La mayoría dice «abre hacia abajo» como si la imagen fuera la razón. Solo cuatro explicaron por qué el criterio funciona: con el cuadrado completado, con el cambio de signo de la primera derivada o con la relación entre vértice y pendiente. Y apareció una objeción muy fina: una tabla de valores sugiere, pero no prueba. Implicación para el diseño: el próximo prompt debe preguntar por el respaldo de forma explícita.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5 segundos. Transición.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Este es el puente entre mis dos trabajos. En la revisión, el juicio docente se concentra en lo que la tarea hace visible: quien diseña mira lo pedagógico y quien responde a un estudiante mira lo matemático. En el aula pasó lo mismo con los estudiantes: argumentaron lo que el prompt hacía visible y, en el respaldo, se quedaron en la imagen que el tutor aceptaba. La conclusión de diseño es la misma en ambas escalas: no basta advertir; hay que diseñar tareas que obliguen a mirar lo que queda en penumbra, que aquí es el respaldo analítico.</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45 segundos. Decirlo sin rodeos: sin una medición sin IA no puedo hablar de mejora; los porcentajes salen de 36 argumentos con texto completo; la codificación tuvo una primera pasada asistida por IA que revisé; hubo ayudas externas que el tutor no puede controlar, y dos detalles de aplicación: el límite de mensajes gratuitos y una pregunta duplicada en la encuesta.</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 minuto. Tres ideas. Primera: el andamio sostuvo la estructura básica del argumento. Segunda: el argumento sigue a lo que el prompt hace visible, igual que el juicio docente sigue a lo que la tarea hace visible. Tercera: diseñar el prompt es ejercer juicio docente; la próxima versión debe exigir un respaldo analítico y hacer de la auditoría del tutor una tarea explícita, no solo una regla del juego.</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20 segundos. Cerrar con la frase. El andamio funcionó para que los estudiantes afirmaran, presentaran datos y dieran una garantía; el siguiente paso es que también digan por qué esa garantía vale. Ofrecer la guía y el prompt V3.2 a quien quiera usarlos. Gracias.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Tiempo: 10 segundos. Abrir las preguntas. Los anexos tienen la rúbrica, la estructura del prompt y las decisiones de análisis.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preguntas sobre cómo se codificó. Cada elemento se puntúa de 0 a 2. La regla más discutible es la del respaldo: nombrar la imagen geométrica («abre hacia abajo») cuenta como nivel 1; explicar por qué el criterio funciona, con el cuadrado completado, el cambio de signo de A′ o la relación entre vértice y pendiente, cuenta como nivel 2.</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preguntas sobre el prompt. Las ocho secciones de la V3.2, en el orden del documento: la columna izquierda va de la 1 a la 4 y la derecha, de la 5 a la 8. La sección 8 es la que exige dominio y máximo global antes del cierre, y explica el perfil de los resultados.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preguntas sobre los datos. De dónde sale cada cifra y qué decisiones se tomaron antes de analizar.</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61"/>
            <a:ext cx="10566400" cy="447040"/>
          </a:xfrm>
          <a:prstGeom prst="rect">
            <a:avLst/>
          </a:prstGeom>
          <a:noFill/>
          <a:ln/>
        </p:spPr>
        <p:txBody>
          <a:bodyPr wrap="square" lIns="0" tIns="0" rIns="0" bIns="0" rtlCol="0" anchor="t"/>
          <a:lstStyle>
            <a:lvl1pPr marL="0" indent="0" algn="l">
              <a:lnSpc>
                <a:spcPct val="115000"/>
              </a:lnSpc>
              <a:buNone/>
              <a:defRPr lang="en-US" sz="3200" dirty="0">
                <a:solidFill>
                  <a:srgbClr val="1C2B3A"/>
                </a:solidFill>
                <a:latin typeface="EB Garamond" pitchFamily="34" charset="0"/>
                <a:ea typeface="EB Garamond" pitchFamily="34" charset="-122"/>
                <a:cs typeface="EB Garamond" pitchFamily="34" charset="-120"/>
              </a:defRPr>
            </a:lvl1pPr>
          </a:lstStyle>
          <a:p>
            <a:pPr marL="0" indent="0" algn="l">
              <a:lnSpc>
                <a:spcPct val="115000"/>
              </a:lnSpc>
              <a:buNone/>
            </a:pPr>
            <a:endParaRPr lang="en-US" sz="3200" dirty="0">
              <a:latin typeface="EB Garamond" charset="0"/>
              <a:ea typeface="EB Garamond" charset="0"/>
              <a:cs typeface="EB Garamond" charset="0"/>
            </a:endParaRPr>
          </a:p>
        </p:txBody>
      </p:sp>
      <p:sp>
        <p:nvSpPr>
          <p:cNvPr id="3" name="Text Placeholder 2"/>
          <p:cNvSpPr>
            <a:spLocks noGrp="1"/>
          </p:cNvSpPr>
          <p:nvPr>
            <p:ph type="body" idx="101"/>
          </p:nvPr>
        </p:nvSpPr>
        <p:spPr>
          <a:xfrm>
            <a:off x="812800" y="1854201"/>
            <a:ext cx="10566400" cy="4190999"/>
          </a:xfrm>
          <a:prstGeom prst="rect">
            <a:avLst/>
          </a:prstGeom>
          <a:noFill/>
          <a:ln/>
        </p:spPr>
        <p:txBody>
          <a:bodyPr wrap="square" lIns="0" tIns="0" rIns="0" bIns="0" rtlCol="0" anchor="t"/>
          <a:lstStyle>
            <a:lvl1pPr marL="0" indent="0" algn="l">
              <a:lnSpc>
                <a:spcPct val="140000"/>
              </a:lnSpc>
              <a:buNone/>
              <a:defRPr lang="en-US" sz="1600" dirty="0">
                <a:solidFill>
                  <a:srgbClr val="1C2B3A"/>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latin typeface="Public Sans" charset="0"/>
              <a:ea typeface="Public Sans" charset="0"/>
              <a:cs typeface="Public Sans"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61"/>
            <a:ext cx="10566400" cy="447040"/>
          </a:xfrm>
          <a:prstGeom prst="rect">
            <a:avLst/>
          </a:prstGeom>
          <a:noFill/>
          <a:ln/>
        </p:spPr>
        <p:txBody>
          <a:bodyPr wrap="square" lIns="0" tIns="0" rIns="0" bIns="0" rtlCol="0" anchor="t"/>
          <a:lstStyle>
            <a:lvl1pPr marL="0" indent="0" algn="l">
              <a:lnSpc>
                <a:spcPct val="115000"/>
              </a:lnSpc>
              <a:buNone/>
              <a:defRPr lang="en-US" sz="3200" dirty="0">
                <a:solidFill>
                  <a:srgbClr val="1C2B3A"/>
                </a:solidFill>
                <a:latin typeface="EB Garamond" pitchFamily="34" charset="0"/>
                <a:ea typeface="EB Garamond" pitchFamily="34" charset="-122"/>
                <a:cs typeface="EB Garamond" pitchFamily="34" charset="-120"/>
              </a:defRPr>
            </a:lvl1pPr>
          </a:lstStyle>
          <a:p>
            <a:pPr marL="0" indent="0" algn="l">
              <a:lnSpc>
                <a:spcPct val="115000"/>
              </a:lnSpc>
              <a:buNone/>
            </a:pPr>
            <a:endParaRPr lang="en-US" sz="3200" dirty="0">
              <a:latin typeface="EB Garamond" charset="0"/>
              <a:ea typeface="EB Garamond" charset="0"/>
              <a:cs typeface="EB Garamond" charset="0"/>
            </a:endParaRPr>
          </a:p>
        </p:txBody>
      </p:sp>
      <p:sp>
        <p:nvSpPr>
          <p:cNvPr id="3" name="Text Placeholder 2"/>
          <p:cNvSpPr>
            <a:spLocks noGrp="1"/>
          </p:cNvSpPr>
          <p:nvPr>
            <p:ph type="body" idx="101"/>
          </p:nvPr>
        </p:nvSpPr>
        <p:spPr>
          <a:xfrm>
            <a:off x="812800" y="1854201"/>
            <a:ext cx="10566400" cy="4190999"/>
          </a:xfrm>
          <a:prstGeom prst="rect">
            <a:avLst/>
          </a:prstGeom>
          <a:noFill/>
          <a:ln/>
        </p:spPr>
        <p:txBody>
          <a:bodyPr wrap="square" lIns="0" tIns="0" rIns="0" bIns="0" rtlCol="0" anchor="t"/>
          <a:lstStyle>
            <a:lvl1pPr marL="0" indent="0" algn="l">
              <a:lnSpc>
                <a:spcPct val="140000"/>
              </a:lnSpc>
              <a:buNone/>
              <a:defRPr lang="en-US" sz="1600" dirty="0">
                <a:solidFill>
                  <a:srgbClr val="1C2B3A"/>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latin typeface="Public Sans" charset="0"/>
              <a:ea typeface="Public Sans" charset="0"/>
              <a:cs typeface="Public Sans"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gif"/><Relationship Id="rId5" Type="http://schemas.openxmlformats.org/officeDocument/2006/relationships/hyperlink" Target="http://www.didaxislab.com/" TargetMode="External"/><Relationship Id="rId4" Type="http://schemas.openxmlformats.org/officeDocument/2006/relationships/hyperlink" Target="https://www.linkedin.com/in/hectorbanquez/"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C2B3A"/>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812800" y="1443990"/>
            <a:ext cx="10883392" cy="1518920"/>
          </a:xfrm>
          <a:prstGeom prst="rect">
            <a:avLst/>
          </a:prstGeom>
          <a:noFill/>
          <a:ln/>
        </p:spPr>
        <p:txBody>
          <a:bodyPr wrap="square" lIns="0" tIns="0" rIns="0" bIns="0" rtlCol="0" anchor="t">
            <a:normAutofit/>
          </a:bodyPr>
          <a:lstStyle/>
          <a:p>
            <a:pPr marL="0" indent="0" algn="l">
              <a:lnSpc>
                <a:spcPts val="5880"/>
              </a:lnSpc>
              <a:buNone/>
            </a:pPr>
            <a:r>
              <a:rPr lang="es-CO" sz="3600" b="1" i="0" noProof="0" dirty="0">
                <a:solidFill>
                  <a:srgbClr val="F6F3EC"/>
                </a:solidFill>
                <a:latin typeface="EB Garamond" pitchFamily="18" charset="0"/>
                <a:ea typeface="EB Garamond" pitchFamily="18" charset="-122"/>
                <a:cs typeface="EB Garamond" pitchFamily="18" charset="-120"/>
              </a:rPr>
              <a:t>Inteligencia artificial como andamio cognitivo</a:t>
            </a:r>
            <a:endParaRPr lang="es-CO" sz="3600" noProof="0" dirty="0">
              <a:latin typeface="EB Garamond" charset="0"/>
              <a:ea typeface="EB Garamond" charset="0"/>
              <a:cs typeface="EB Garamond" charset="0"/>
            </a:endParaRPr>
          </a:p>
        </p:txBody>
      </p:sp>
      <p:sp>
        <p:nvSpPr>
          <p:cNvPr id="4" name="Text 2"/>
          <p:cNvSpPr/>
          <p:nvPr/>
        </p:nvSpPr>
        <p:spPr>
          <a:xfrm>
            <a:off x="812800" y="2190014"/>
            <a:ext cx="10883392" cy="472440"/>
          </a:xfrm>
          <a:prstGeom prst="rect">
            <a:avLst/>
          </a:prstGeom>
          <a:noFill/>
          <a:ln/>
        </p:spPr>
        <p:txBody>
          <a:bodyPr wrap="square" lIns="0" tIns="0" rIns="0" bIns="0" rtlCol="0" anchor="t">
            <a:normAutofit/>
          </a:bodyPr>
          <a:lstStyle/>
          <a:p>
            <a:pPr marL="0" indent="0" algn="l">
              <a:lnSpc>
                <a:spcPts val="3520"/>
              </a:lnSpc>
              <a:buNone/>
            </a:pPr>
            <a:r>
              <a:rPr lang="es-CO" sz="2400" i="1" noProof="0" dirty="0">
                <a:solidFill>
                  <a:srgbClr val="8FD3CC"/>
                </a:solidFill>
                <a:latin typeface="EB Garamond" pitchFamily="18" charset="0"/>
                <a:ea typeface="EB Garamond" pitchFamily="18" charset="-122"/>
                <a:cs typeface="EB Garamond" pitchFamily="18" charset="-120"/>
              </a:rPr>
              <a:t>Una experiencia en cálculo de grado undécimo</a:t>
            </a:r>
            <a:endParaRPr lang="es-CO" sz="2400" noProof="0" dirty="0">
              <a:latin typeface="EB Garamond" charset="0"/>
              <a:ea typeface="EB Garamond" charset="0"/>
              <a:cs typeface="EB Garamond" charset="0"/>
            </a:endParaRPr>
          </a:p>
        </p:txBody>
      </p:sp>
      <p:sp>
        <p:nvSpPr>
          <p:cNvPr id="5" name="Text 3"/>
          <p:cNvSpPr/>
          <p:nvPr/>
        </p:nvSpPr>
        <p:spPr>
          <a:xfrm>
            <a:off x="8986417" y="4812772"/>
            <a:ext cx="2517645" cy="292100"/>
          </a:xfrm>
          <a:prstGeom prst="rect">
            <a:avLst/>
          </a:prstGeom>
          <a:noFill/>
          <a:ln/>
        </p:spPr>
        <p:txBody>
          <a:bodyPr wrap="square" lIns="0" tIns="0" rIns="0" bIns="0" rtlCol="0" anchor="t">
            <a:normAutofit/>
          </a:bodyPr>
          <a:lstStyle/>
          <a:p>
            <a:pPr marL="0" indent="0" algn="l">
              <a:lnSpc>
                <a:spcPts val="2100"/>
              </a:lnSpc>
              <a:buNone/>
            </a:pPr>
            <a:r>
              <a:rPr lang="es-CO" sz="1200" b="1" noProof="0" dirty="0">
                <a:solidFill>
                  <a:srgbClr val="F6F3EC"/>
                </a:solidFill>
                <a:latin typeface="Public Sans" pitchFamily="34" charset="0"/>
                <a:ea typeface="Public Sans" pitchFamily="34" charset="-122"/>
                <a:cs typeface="Public Sans" pitchFamily="34" charset="-120"/>
              </a:rPr>
              <a:t>Héctor Enrique Banquez Buendía</a:t>
            </a:r>
            <a:endParaRPr lang="es-CO" sz="1200" noProof="0" dirty="0">
              <a:latin typeface="Public Sans" charset="0"/>
              <a:ea typeface="Public Sans" charset="0"/>
              <a:cs typeface="Public Sans" charset="0"/>
            </a:endParaRPr>
          </a:p>
        </p:txBody>
      </p:sp>
      <p:sp>
        <p:nvSpPr>
          <p:cNvPr id="6" name="Text 4"/>
          <p:cNvSpPr/>
          <p:nvPr/>
        </p:nvSpPr>
        <p:spPr>
          <a:xfrm>
            <a:off x="9168363" y="5104872"/>
            <a:ext cx="2153752" cy="369114"/>
          </a:xfrm>
          <a:prstGeom prst="rect">
            <a:avLst/>
          </a:prstGeom>
          <a:noFill/>
          <a:ln/>
        </p:spPr>
        <p:txBody>
          <a:bodyPr wrap="square" lIns="0" tIns="0" rIns="0" bIns="0" rtlCol="0" anchor="t">
            <a:normAutofit/>
          </a:bodyPr>
          <a:lstStyle/>
          <a:p>
            <a:pPr marL="0" indent="0" algn="ctr">
              <a:lnSpc>
                <a:spcPts val="2100"/>
              </a:lnSpc>
              <a:buNone/>
            </a:pPr>
            <a:r>
              <a:rPr lang="es-CO" sz="1200" noProof="0" dirty="0">
                <a:solidFill>
                  <a:srgbClr val="B9C3CC"/>
                </a:solidFill>
                <a:latin typeface="Public Sans" pitchFamily="34" charset="0"/>
                <a:ea typeface="Public Sans" pitchFamily="34" charset="-122"/>
                <a:cs typeface="Public Sans" pitchFamily="34" charset="-120"/>
              </a:rPr>
              <a:t>Cartagena de indias</a:t>
            </a:r>
            <a:endParaRPr lang="es-CO" sz="1200" noProof="0" dirty="0">
              <a:latin typeface="Public Sans" charset="0"/>
              <a:ea typeface="Public Sans" charset="0"/>
              <a:cs typeface="Public Sans" charset="0"/>
            </a:endParaRPr>
          </a:p>
        </p:txBody>
      </p:sp>
      <p:sp>
        <p:nvSpPr>
          <p:cNvPr id="8" name="Rectángulo: esquinas redondeadas 7">
            <a:extLst>
              <a:ext uri="{FF2B5EF4-FFF2-40B4-BE49-F238E27FC236}">
                <a16:creationId xmlns:a16="http://schemas.microsoft.com/office/drawing/2014/main" id="{4D4AC7BC-DD3A-AA4D-B0F6-DD1FCE96BA01}"/>
              </a:ext>
            </a:extLst>
          </p:cNvPr>
          <p:cNvSpPr/>
          <p:nvPr/>
        </p:nvSpPr>
        <p:spPr>
          <a:xfrm>
            <a:off x="-233265" y="401216"/>
            <a:ext cx="4777273" cy="70726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 name="Imagen 9">
            <a:extLst>
              <a:ext uri="{FF2B5EF4-FFF2-40B4-BE49-F238E27FC236}">
                <a16:creationId xmlns:a16="http://schemas.microsoft.com/office/drawing/2014/main" id="{95F51EBF-20DE-FBA6-E64C-87D8BCE47E53}"/>
              </a:ext>
            </a:extLst>
          </p:cNvPr>
          <p:cNvPicPr>
            <a:picLocks noChangeAspect="1"/>
          </p:cNvPicPr>
          <p:nvPr/>
        </p:nvPicPr>
        <p:blipFill>
          <a:blip r:embed="rId3"/>
          <a:stretch>
            <a:fillRect/>
          </a:stretch>
        </p:blipFill>
        <p:spPr>
          <a:xfrm>
            <a:off x="460931" y="463040"/>
            <a:ext cx="3621524" cy="588520"/>
          </a:xfrm>
          <a:prstGeom prst="rect">
            <a:avLst/>
          </a:prstGeom>
        </p:spPr>
      </p:pic>
      <p:sp>
        <p:nvSpPr>
          <p:cNvPr id="12" name="Text 8">
            <a:extLst>
              <a:ext uri="{FF2B5EF4-FFF2-40B4-BE49-F238E27FC236}">
                <a16:creationId xmlns:a16="http://schemas.microsoft.com/office/drawing/2014/main" id="{6F8FA0AF-CBEA-EA09-EE56-A2EA3706335B}"/>
              </a:ext>
            </a:extLst>
          </p:cNvPr>
          <p:cNvSpPr/>
          <p:nvPr/>
        </p:nvSpPr>
        <p:spPr>
          <a:xfrm>
            <a:off x="812800" y="5720647"/>
            <a:ext cx="8412480" cy="731520"/>
          </a:xfrm>
          <a:prstGeom prst="rect">
            <a:avLst/>
          </a:prstGeom>
          <a:noFill/>
          <a:ln/>
        </p:spPr>
        <p:txBody>
          <a:bodyPr wrap="square" lIns="0" tIns="0" rIns="0" bIns="0" rtlCol="0" anchor="ctr"/>
          <a:lstStyle/>
          <a:p>
            <a:pPr marL="0" indent="0">
              <a:lnSpc>
                <a:spcPts val="1800"/>
              </a:lnSpc>
              <a:buNone/>
            </a:pPr>
            <a:r>
              <a:rPr lang="es-CO" sz="1200" noProof="0" dirty="0">
                <a:solidFill>
                  <a:srgbClr val="8A8DB8"/>
                </a:solidFill>
                <a:latin typeface="Calibri" pitchFamily="34" charset="0"/>
                <a:ea typeface="Calibri" pitchFamily="34" charset="-122"/>
                <a:cs typeface="Calibri" pitchFamily="34" charset="-120"/>
              </a:rPr>
              <a:t>Comunicación de innovación · UED</a:t>
            </a:r>
          </a:p>
          <a:p>
            <a:pPr marL="0" indent="0">
              <a:lnSpc>
                <a:spcPts val="1800"/>
              </a:lnSpc>
              <a:buNone/>
            </a:pPr>
            <a:r>
              <a:rPr lang="es-CO" sz="1200" noProof="0" dirty="0">
                <a:solidFill>
                  <a:srgbClr val="8A8DB8"/>
                </a:solidFill>
                <a:latin typeface="Calibri" pitchFamily="34" charset="0"/>
                <a:ea typeface="Calibri" pitchFamily="34" charset="-122"/>
                <a:cs typeface="Calibri" pitchFamily="34" charset="-120"/>
              </a:rPr>
              <a:t>Universidad de los Andes · </a:t>
            </a:r>
            <a:r>
              <a:rPr lang="es-CO" sz="1200" dirty="0">
                <a:solidFill>
                  <a:srgbClr val="8A8DB8"/>
                </a:solidFill>
                <a:latin typeface="Calibri" pitchFamily="34" charset="0"/>
                <a:ea typeface="Calibri" pitchFamily="34" charset="-122"/>
                <a:cs typeface="Calibri" pitchFamily="34" charset="-120"/>
              </a:rPr>
              <a:t>3</a:t>
            </a:r>
            <a:r>
              <a:rPr lang="es-CO" sz="1200" noProof="0" dirty="0">
                <a:solidFill>
                  <a:srgbClr val="8A8DB8"/>
                </a:solidFill>
                <a:latin typeface="Calibri" pitchFamily="34" charset="0"/>
                <a:ea typeface="Calibri" pitchFamily="34" charset="-122"/>
                <a:cs typeface="Calibri" pitchFamily="34" charset="-120"/>
              </a:rPr>
              <a:t> de noviembre de 2026</a:t>
            </a:r>
            <a:endParaRPr lang="es-CO" sz="1200" noProof="0" dirty="0"/>
          </a:p>
        </p:txBody>
      </p:sp>
      <p:pic>
        <p:nvPicPr>
          <p:cNvPr id="14" name="Imagen 13">
            <a:extLst>
              <a:ext uri="{FF2B5EF4-FFF2-40B4-BE49-F238E27FC236}">
                <a16:creationId xmlns:a16="http://schemas.microsoft.com/office/drawing/2014/main" id="{F209CA5A-F221-804E-18F4-12262772A2D5}"/>
              </a:ext>
            </a:extLst>
          </p:cNvPr>
          <p:cNvPicPr>
            <a:picLocks noChangeAspect="1"/>
          </p:cNvPicPr>
          <p:nvPr/>
        </p:nvPicPr>
        <p:blipFill>
          <a:blip r:embed="rId4"/>
          <a:srcRect l="13085" r="11787" b="3003"/>
          <a:stretch>
            <a:fillRect/>
          </a:stretch>
        </p:blipFill>
        <p:spPr>
          <a:xfrm>
            <a:off x="9561990" y="3048508"/>
            <a:ext cx="1366498" cy="1764264"/>
          </a:xfrm>
          <a:prstGeom prst="rect">
            <a:avLst/>
          </a:prstGeom>
          <a:ln>
            <a:noFill/>
          </a:ln>
          <a:effectLst>
            <a:outerShdw blurRad="292100" dist="139700" dir="2700000" algn="tl" rotWithShape="0">
              <a:srgbClr val="333333">
                <a:alpha val="65000"/>
              </a:srgbClr>
            </a:outerShdw>
          </a:effectLst>
        </p:spPr>
      </p:pic>
      <p:pic>
        <p:nvPicPr>
          <p:cNvPr id="16" name="Imagen 15">
            <a:extLst>
              <a:ext uri="{FF2B5EF4-FFF2-40B4-BE49-F238E27FC236}">
                <a16:creationId xmlns:a16="http://schemas.microsoft.com/office/drawing/2014/main" id="{BB56E8BB-8425-A0CF-518B-AB5CC105BFCF}"/>
              </a:ext>
            </a:extLst>
          </p:cNvPr>
          <p:cNvPicPr>
            <a:picLocks noChangeAspect="1"/>
          </p:cNvPicPr>
          <p:nvPr/>
        </p:nvPicPr>
        <p:blipFill>
          <a:blip r:embed="rId5"/>
          <a:stretch>
            <a:fillRect/>
          </a:stretch>
        </p:blipFill>
        <p:spPr>
          <a:xfrm>
            <a:off x="687938" y="3070905"/>
            <a:ext cx="2249284" cy="224928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RECORRIDO</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60"/>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Cuatro partes de la investigación</a:t>
            </a:r>
            <a:endParaRPr lang="es-CO" sz="3200" noProof="0" dirty="0">
              <a:latin typeface="EB Garamond" charset="0"/>
              <a:ea typeface="EB Garamond" charset="0"/>
              <a:cs typeface="EB Garamond" charset="0"/>
            </a:endParaRPr>
          </a:p>
        </p:txBody>
      </p:sp>
      <p:sp>
        <p:nvSpPr>
          <p:cNvPr id="4" name="Shape 2"/>
          <p:cNvSpPr/>
          <p:nvPr/>
        </p:nvSpPr>
        <p:spPr>
          <a:xfrm>
            <a:off x="812800" y="1955800"/>
            <a:ext cx="2489200" cy="1625600"/>
          </a:xfrm>
          <a:prstGeom prst="roundRect">
            <a:avLst>
              <a:gd name="adj" fmla="val 6250"/>
            </a:avLst>
          </a:prstGeom>
          <a:gradFill flip="none" rotWithShape="1">
            <a:gsLst>
              <a:gs pos="0">
                <a:srgbClr val="ECE6D8">
                  <a:shade val="30000"/>
                  <a:satMod val="115000"/>
                </a:srgbClr>
              </a:gs>
              <a:gs pos="50000">
                <a:srgbClr val="ECE6D8">
                  <a:shade val="67500"/>
                  <a:satMod val="115000"/>
                </a:srgbClr>
              </a:gs>
              <a:gs pos="100000">
                <a:srgbClr val="ECE6D8">
                  <a:shade val="100000"/>
                  <a:satMod val="115000"/>
                </a:srgbClr>
              </a:gs>
            </a:gsLst>
            <a:lin ang="13500000" scaled="1"/>
            <a:tileRect/>
          </a:gradFill>
          <a:ln/>
        </p:spPr>
        <p:txBody>
          <a:bodyPr/>
          <a:lstStyle/>
          <a:p>
            <a:endParaRPr lang="es-CO" noProof="0" dirty="0"/>
          </a:p>
        </p:txBody>
      </p:sp>
      <p:sp>
        <p:nvSpPr>
          <p:cNvPr id="5" name="Text 3"/>
          <p:cNvSpPr/>
          <p:nvPr/>
        </p:nvSpPr>
        <p:spPr>
          <a:xfrm>
            <a:off x="1066800" y="2209800"/>
            <a:ext cx="2040636" cy="431800"/>
          </a:xfrm>
          <a:prstGeom prst="rect">
            <a:avLst/>
          </a:prstGeom>
          <a:noFill/>
          <a:ln/>
        </p:spPr>
        <p:txBody>
          <a:bodyPr wrap="square" lIns="0" tIns="0" rIns="0" bIns="0" rtlCol="0" anchor="t">
            <a:normAutofit/>
          </a:bodyPr>
          <a:lstStyle/>
          <a:p>
            <a:pPr marL="0" indent="0" algn="l">
              <a:lnSpc>
                <a:spcPts val="3200"/>
              </a:lnSpc>
              <a:buNone/>
            </a:pPr>
            <a:r>
              <a:rPr lang="es-CO" sz="3200" b="1" noProof="0" dirty="0">
                <a:solidFill>
                  <a:srgbClr val="0F6B67"/>
                </a:solidFill>
                <a:latin typeface="EB Garamond" pitchFamily="18" charset="0"/>
                <a:ea typeface="EB Garamond" pitchFamily="18" charset="-122"/>
                <a:cs typeface="EB Garamond" pitchFamily="18" charset="-120"/>
              </a:rPr>
              <a:t>01</a:t>
            </a:r>
            <a:endParaRPr lang="es-CO" sz="3200" noProof="0" dirty="0">
              <a:latin typeface="EB Garamond" charset="0"/>
              <a:ea typeface="EB Garamond" charset="0"/>
              <a:cs typeface="EB Garamond" charset="0"/>
            </a:endParaRPr>
          </a:p>
        </p:txBody>
      </p:sp>
      <p:sp>
        <p:nvSpPr>
          <p:cNvPr id="6" name="Text 4"/>
          <p:cNvSpPr/>
          <p:nvPr/>
        </p:nvSpPr>
        <p:spPr>
          <a:xfrm>
            <a:off x="1066800" y="2717800"/>
            <a:ext cx="2040636"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El problema</a:t>
            </a:r>
            <a:endParaRPr lang="es-CO" sz="2000" noProof="0" dirty="0">
              <a:latin typeface="EB Garamond" charset="0"/>
              <a:ea typeface="EB Garamond" charset="0"/>
              <a:cs typeface="EB Garamond" charset="0"/>
            </a:endParaRPr>
          </a:p>
        </p:txBody>
      </p:sp>
      <p:sp>
        <p:nvSpPr>
          <p:cNvPr id="7" name="Shape 5"/>
          <p:cNvSpPr/>
          <p:nvPr/>
        </p:nvSpPr>
        <p:spPr>
          <a:xfrm>
            <a:off x="3505200" y="1955800"/>
            <a:ext cx="2489200" cy="1625600"/>
          </a:xfrm>
          <a:prstGeom prst="roundRect">
            <a:avLst>
              <a:gd name="adj" fmla="val 6250"/>
            </a:avLst>
          </a:prstGeom>
          <a:gradFill flip="none" rotWithShape="1">
            <a:gsLst>
              <a:gs pos="0">
                <a:srgbClr val="ECE6D8">
                  <a:shade val="30000"/>
                  <a:satMod val="115000"/>
                </a:srgbClr>
              </a:gs>
              <a:gs pos="50000">
                <a:srgbClr val="ECE6D8">
                  <a:shade val="67500"/>
                  <a:satMod val="115000"/>
                </a:srgbClr>
              </a:gs>
              <a:gs pos="100000">
                <a:srgbClr val="ECE6D8">
                  <a:shade val="100000"/>
                  <a:satMod val="115000"/>
                </a:srgbClr>
              </a:gs>
            </a:gsLst>
            <a:lin ang="10800000" scaled="1"/>
            <a:tileRect/>
          </a:gradFill>
          <a:ln/>
        </p:spPr>
        <p:txBody>
          <a:bodyPr/>
          <a:lstStyle/>
          <a:p>
            <a:endParaRPr lang="es-CO" noProof="0" dirty="0"/>
          </a:p>
        </p:txBody>
      </p:sp>
      <p:sp>
        <p:nvSpPr>
          <p:cNvPr id="8" name="Text 6"/>
          <p:cNvSpPr/>
          <p:nvPr/>
        </p:nvSpPr>
        <p:spPr>
          <a:xfrm>
            <a:off x="3759200" y="2209800"/>
            <a:ext cx="2040636" cy="431800"/>
          </a:xfrm>
          <a:prstGeom prst="rect">
            <a:avLst/>
          </a:prstGeom>
          <a:noFill/>
          <a:ln/>
        </p:spPr>
        <p:txBody>
          <a:bodyPr wrap="square" lIns="0" tIns="0" rIns="0" bIns="0" rtlCol="0" anchor="t">
            <a:normAutofit/>
          </a:bodyPr>
          <a:lstStyle/>
          <a:p>
            <a:pPr marL="0" indent="0" algn="l">
              <a:lnSpc>
                <a:spcPts val="3200"/>
              </a:lnSpc>
              <a:buNone/>
            </a:pPr>
            <a:r>
              <a:rPr lang="es-CO" sz="3200" b="1" noProof="0" dirty="0">
                <a:solidFill>
                  <a:srgbClr val="0F6B67"/>
                </a:solidFill>
                <a:latin typeface="EB Garamond" pitchFamily="18" charset="0"/>
                <a:ea typeface="EB Garamond" pitchFamily="18" charset="-122"/>
                <a:cs typeface="EB Garamond" pitchFamily="18" charset="-120"/>
              </a:rPr>
              <a:t>02</a:t>
            </a:r>
            <a:endParaRPr lang="es-CO" sz="3200" noProof="0" dirty="0">
              <a:latin typeface="EB Garamond" charset="0"/>
              <a:ea typeface="EB Garamond" charset="0"/>
              <a:cs typeface="EB Garamond" charset="0"/>
            </a:endParaRPr>
          </a:p>
        </p:txBody>
      </p:sp>
      <p:sp>
        <p:nvSpPr>
          <p:cNvPr id="9" name="Text 7"/>
          <p:cNvSpPr/>
          <p:nvPr/>
        </p:nvSpPr>
        <p:spPr>
          <a:xfrm>
            <a:off x="3759200" y="2717800"/>
            <a:ext cx="2040636" cy="6350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El diseño del andamio</a:t>
            </a:r>
            <a:endParaRPr lang="es-CO" sz="2000" noProof="0" dirty="0">
              <a:latin typeface="EB Garamond" charset="0"/>
              <a:ea typeface="EB Garamond" charset="0"/>
              <a:cs typeface="EB Garamond" charset="0"/>
            </a:endParaRPr>
          </a:p>
        </p:txBody>
      </p:sp>
      <p:sp>
        <p:nvSpPr>
          <p:cNvPr id="10" name="Shape 8"/>
          <p:cNvSpPr/>
          <p:nvPr/>
        </p:nvSpPr>
        <p:spPr>
          <a:xfrm>
            <a:off x="6197600" y="1955800"/>
            <a:ext cx="2489200" cy="1625600"/>
          </a:xfrm>
          <a:prstGeom prst="roundRect">
            <a:avLst>
              <a:gd name="adj" fmla="val 6250"/>
            </a:avLst>
          </a:prstGeom>
          <a:gradFill flip="none" rotWithShape="1">
            <a:gsLst>
              <a:gs pos="0">
                <a:srgbClr val="ECE6D8">
                  <a:shade val="30000"/>
                  <a:satMod val="115000"/>
                </a:srgbClr>
              </a:gs>
              <a:gs pos="50000">
                <a:srgbClr val="ECE6D8">
                  <a:shade val="67500"/>
                  <a:satMod val="115000"/>
                </a:srgbClr>
              </a:gs>
              <a:gs pos="100000">
                <a:srgbClr val="ECE6D8">
                  <a:shade val="100000"/>
                  <a:satMod val="115000"/>
                </a:srgbClr>
              </a:gs>
            </a:gsLst>
            <a:lin ang="10800000" scaled="1"/>
            <a:tileRect/>
          </a:gradFill>
          <a:ln/>
        </p:spPr>
        <p:txBody>
          <a:bodyPr/>
          <a:lstStyle/>
          <a:p>
            <a:endParaRPr lang="es-CO" noProof="0" dirty="0"/>
          </a:p>
        </p:txBody>
      </p:sp>
      <p:sp>
        <p:nvSpPr>
          <p:cNvPr id="11" name="Text 9"/>
          <p:cNvSpPr/>
          <p:nvPr/>
        </p:nvSpPr>
        <p:spPr>
          <a:xfrm>
            <a:off x="6451600" y="2209800"/>
            <a:ext cx="2040636" cy="431800"/>
          </a:xfrm>
          <a:prstGeom prst="rect">
            <a:avLst/>
          </a:prstGeom>
          <a:noFill/>
          <a:ln/>
        </p:spPr>
        <p:txBody>
          <a:bodyPr wrap="square" lIns="0" tIns="0" rIns="0" bIns="0" rtlCol="0" anchor="t">
            <a:normAutofit/>
          </a:bodyPr>
          <a:lstStyle/>
          <a:p>
            <a:pPr marL="0" indent="0" algn="l">
              <a:lnSpc>
                <a:spcPts val="3200"/>
              </a:lnSpc>
              <a:buNone/>
            </a:pPr>
            <a:r>
              <a:rPr lang="es-CO" sz="3200" b="1" noProof="0" dirty="0">
                <a:solidFill>
                  <a:srgbClr val="0F6B67"/>
                </a:solidFill>
                <a:latin typeface="EB Garamond" pitchFamily="18" charset="0"/>
                <a:ea typeface="EB Garamond" pitchFamily="18" charset="-122"/>
                <a:cs typeface="EB Garamond" pitchFamily="18" charset="-120"/>
              </a:rPr>
              <a:t>03</a:t>
            </a:r>
            <a:endParaRPr lang="es-CO" sz="3200" noProof="0" dirty="0">
              <a:latin typeface="EB Garamond" charset="0"/>
              <a:ea typeface="EB Garamond" charset="0"/>
              <a:cs typeface="EB Garamond" charset="0"/>
            </a:endParaRPr>
          </a:p>
        </p:txBody>
      </p:sp>
      <p:sp>
        <p:nvSpPr>
          <p:cNvPr id="12" name="Text 10"/>
          <p:cNvSpPr/>
          <p:nvPr/>
        </p:nvSpPr>
        <p:spPr>
          <a:xfrm>
            <a:off x="6451600" y="2717800"/>
            <a:ext cx="2040636" cy="6350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Lo que pasó en el aula</a:t>
            </a:r>
            <a:endParaRPr lang="es-CO" sz="2000" noProof="0" dirty="0">
              <a:latin typeface="EB Garamond" charset="0"/>
              <a:ea typeface="EB Garamond" charset="0"/>
              <a:cs typeface="EB Garamond" charset="0"/>
            </a:endParaRPr>
          </a:p>
        </p:txBody>
      </p:sp>
      <p:sp>
        <p:nvSpPr>
          <p:cNvPr id="13" name="Shape 11"/>
          <p:cNvSpPr/>
          <p:nvPr/>
        </p:nvSpPr>
        <p:spPr>
          <a:xfrm>
            <a:off x="8890000" y="1955800"/>
            <a:ext cx="2489200" cy="1625600"/>
          </a:xfrm>
          <a:prstGeom prst="roundRect">
            <a:avLst>
              <a:gd name="adj" fmla="val 6250"/>
            </a:avLst>
          </a:prstGeom>
          <a:gradFill flip="none" rotWithShape="1">
            <a:gsLst>
              <a:gs pos="0">
                <a:srgbClr val="ECE6D8">
                  <a:shade val="30000"/>
                  <a:satMod val="115000"/>
                </a:srgbClr>
              </a:gs>
              <a:gs pos="50000">
                <a:srgbClr val="ECE6D8">
                  <a:shade val="67500"/>
                  <a:satMod val="115000"/>
                </a:srgbClr>
              </a:gs>
              <a:gs pos="100000">
                <a:srgbClr val="ECE6D8">
                  <a:shade val="100000"/>
                  <a:satMod val="115000"/>
                </a:srgbClr>
              </a:gs>
            </a:gsLst>
            <a:lin ang="10800000" scaled="1"/>
            <a:tileRect/>
          </a:gradFill>
          <a:ln/>
        </p:spPr>
        <p:txBody>
          <a:bodyPr/>
          <a:lstStyle/>
          <a:p>
            <a:endParaRPr lang="es-CO" noProof="0" dirty="0"/>
          </a:p>
        </p:txBody>
      </p:sp>
      <p:sp>
        <p:nvSpPr>
          <p:cNvPr id="14" name="Text 12"/>
          <p:cNvSpPr/>
          <p:nvPr/>
        </p:nvSpPr>
        <p:spPr>
          <a:xfrm>
            <a:off x="9144000" y="2209800"/>
            <a:ext cx="2040636" cy="431800"/>
          </a:xfrm>
          <a:prstGeom prst="rect">
            <a:avLst/>
          </a:prstGeom>
          <a:noFill/>
          <a:ln/>
        </p:spPr>
        <p:txBody>
          <a:bodyPr wrap="square" lIns="0" tIns="0" rIns="0" bIns="0" rtlCol="0" anchor="t">
            <a:normAutofit/>
          </a:bodyPr>
          <a:lstStyle/>
          <a:p>
            <a:pPr marL="0" indent="0" algn="l">
              <a:lnSpc>
                <a:spcPts val="3200"/>
              </a:lnSpc>
              <a:buNone/>
            </a:pPr>
            <a:r>
              <a:rPr lang="es-CO" sz="3200" b="1" noProof="0" dirty="0">
                <a:solidFill>
                  <a:srgbClr val="0F6B67"/>
                </a:solidFill>
                <a:latin typeface="EB Garamond" pitchFamily="18" charset="0"/>
                <a:ea typeface="EB Garamond" pitchFamily="18" charset="-122"/>
                <a:cs typeface="EB Garamond" pitchFamily="18" charset="-120"/>
              </a:rPr>
              <a:t>04</a:t>
            </a:r>
            <a:endParaRPr lang="es-CO" sz="3200" noProof="0" dirty="0">
              <a:latin typeface="EB Garamond" charset="0"/>
              <a:ea typeface="EB Garamond" charset="0"/>
              <a:cs typeface="EB Garamond" charset="0"/>
            </a:endParaRPr>
          </a:p>
        </p:txBody>
      </p:sp>
      <p:sp>
        <p:nvSpPr>
          <p:cNvPr id="15" name="Text 13"/>
          <p:cNvSpPr/>
          <p:nvPr/>
        </p:nvSpPr>
        <p:spPr>
          <a:xfrm>
            <a:off x="9144000" y="2717800"/>
            <a:ext cx="2235200"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Lo que aprendimos</a:t>
            </a:r>
            <a:endParaRPr lang="es-CO" sz="2000" noProof="0" dirty="0">
              <a:latin typeface="EB Garamond" charset="0"/>
              <a:ea typeface="EB Garamond" charset="0"/>
              <a:cs typeface="EB Garamond" charset="0"/>
            </a:endParaRPr>
          </a:p>
        </p:txBody>
      </p:sp>
      <p:sp>
        <p:nvSpPr>
          <p:cNvPr id="17" name="Text 15"/>
          <p:cNvSpPr/>
          <p:nvPr/>
        </p:nvSpPr>
        <p:spPr>
          <a:xfrm>
            <a:off x="11237516" y="6238241"/>
            <a:ext cx="141684"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2</a:t>
            </a:r>
            <a:endParaRPr lang="es-CO" sz="1200" noProof="0" dirty="0">
              <a:latin typeface="Public Sans" charset="0"/>
              <a:ea typeface="Public Sans" charset="0"/>
              <a:cs typeface="Public Sans" charset="0"/>
            </a:endParaRPr>
          </a:p>
        </p:txBody>
      </p:sp>
      <p:sp>
        <p:nvSpPr>
          <p:cNvPr id="19" name="Rectángulo: esquinas redondeadas 18">
            <a:extLst>
              <a:ext uri="{FF2B5EF4-FFF2-40B4-BE49-F238E27FC236}">
                <a16:creationId xmlns:a16="http://schemas.microsoft.com/office/drawing/2014/main" id="{F48377BB-E09D-2B83-3FAD-F81B4382D1C1}"/>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1" name="Imagen 20">
            <a:extLst>
              <a:ext uri="{FF2B5EF4-FFF2-40B4-BE49-F238E27FC236}">
                <a16:creationId xmlns:a16="http://schemas.microsoft.com/office/drawing/2014/main" id="{3FB94A0B-5627-5741-65F5-82B0C0F4027C}"/>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C2B3A"/>
        </a:solidFill>
        <a:effectLst/>
      </p:bgPr>
    </p:bg>
    <p:spTree>
      <p:nvGrpSpPr>
        <p:cNvPr id="1" name=""/>
        <p:cNvGrpSpPr/>
        <p:nvPr/>
      </p:nvGrpSpPr>
      <p:grpSpPr>
        <a:xfrm>
          <a:off x="0" y="0"/>
          <a:ext cx="0" cy="0"/>
          <a:chOff x="0" y="0"/>
          <a:chExt cx="0" cy="0"/>
        </a:xfrm>
      </p:grpSpPr>
      <p:sp>
        <p:nvSpPr>
          <p:cNvPr id="2" name="Text 0"/>
          <p:cNvSpPr/>
          <p:nvPr/>
        </p:nvSpPr>
        <p:spPr>
          <a:xfrm>
            <a:off x="812800" y="2532380"/>
            <a:ext cx="10883392" cy="736600"/>
          </a:xfrm>
          <a:prstGeom prst="rect">
            <a:avLst/>
          </a:prstGeom>
          <a:noFill/>
          <a:ln/>
        </p:spPr>
        <p:txBody>
          <a:bodyPr wrap="square" lIns="0" tIns="0" rIns="0" bIns="0" rtlCol="0" anchor="t">
            <a:normAutofit/>
          </a:bodyPr>
          <a:lstStyle/>
          <a:p>
            <a:pPr marL="0" indent="0" algn="l">
              <a:lnSpc>
                <a:spcPts val="5600"/>
              </a:lnSpc>
              <a:buNone/>
            </a:pPr>
            <a:r>
              <a:rPr lang="es-CO" sz="5600" b="1" noProof="0" dirty="0">
                <a:solidFill>
                  <a:srgbClr val="8FD3CC"/>
                </a:solidFill>
                <a:latin typeface="EB Garamond" pitchFamily="18" charset="0"/>
                <a:ea typeface="EB Garamond" pitchFamily="18" charset="-122"/>
                <a:cs typeface="EB Garamond" pitchFamily="18" charset="-120"/>
              </a:rPr>
              <a:t>01</a:t>
            </a:r>
            <a:endParaRPr lang="es-CO" sz="5600" noProof="0" dirty="0">
              <a:latin typeface="EB Garamond" charset="0"/>
              <a:ea typeface="EB Garamond" charset="0"/>
              <a:cs typeface="EB Garamond" charset="0"/>
            </a:endParaRPr>
          </a:p>
        </p:txBody>
      </p:sp>
      <p:sp>
        <p:nvSpPr>
          <p:cNvPr id="3" name="Text 1"/>
          <p:cNvSpPr>
            <a:spLocks noGrp="1"/>
          </p:cNvSpPr>
          <p:nvPr>
            <p:ph type="title"/>
          </p:nvPr>
        </p:nvSpPr>
        <p:spPr>
          <a:xfrm>
            <a:off x="812800" y="3395980"/>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F6F3EC"/>
                </a:solidFill>
                <a:latin typeface="EB Garamond" pitchFamily="18" charset="0"/>
                <a:ea typeface="EB Garamond" pitchFamily="18" charset="-122"/>
                <a:cs typeface="EB Garamond" pitchFamily="18" charset="-120"/>
              </a:rPr>
              <a:t>El problema</a:t>
            </a:r>
            <a:endParaRPr lang="es-CO" sz="3200" noProof="0" dirty="0">
              <a:latin typeface="EB Garamond" charset="0"/>
              <a:ea typeface="EB Garamond" charset="0"/>
              <a:cs typeface="EB Garamond" charset="0"/>
            </a:endParaRPr>
          </a:p>
        </p:txBody>
      </p:sp>
      <p:sp>
        <p:nvSpPr>
          <p:cNvPr id="4" name="Text 2"/>
          <p:cNvSpPr/>
          <p:nvPr/>
        </p:nvSpPr>
        <p:spPr>
          <a:xfrm>
            <a:off x="812800" y="3995420"/>
            <a:ext cx="10883392"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B9C3CC"/>
                </a:solidFill>
                <a:latin typeface="EB Garamond" pitchFamily="18" charset="0"/>
                <a:ea typeface="EB Garamond" pitchFamily="18" charset="-122"/>
                <a:cs typeface="EB Garamond" pitchFamily="18" charset="-120"/>
              </a:rPr>
              <a:t>Una IA fluida no es lo mismo que una IA válida</a:t>
            </a:r>
            <a:endParaRPr lang="es-CO" sz="2000" noProof="0" dirty="0">
              <a:latin typeface="EB Garamond" charset="0"/>
              <a:ea typeface="EB Garamond" charset="0"/>
              <a:cs typeface="EB Garamond" charset="0"/>
            </a:endParaRPr>
          </a:p>
        </p:txBody>
      </p:sp>
      <p:sp>
        <p:nvSpPr>
          <p:cNvPr id="6" name="Rectángulo: esquinas redondeadas 5">
            <a:extLst>
              <a:ext uri="{FF2B5EF4-FFF2-40B4-BE49-F238E27FC236}">
                <a16:creationId xmlns:a16="http://schemas.microsoft.com/office/drawing/2014/main" id="{5D04B653-EF3E-9769-92D3-838551A65850}"/>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Imagen 7">
            <a:extLst>
              <a:ext uri="{FF2B5EF4-FFF2-40B4-BE49-F238E27FC236}">
                <a16:creationId xmlns:a16="http://schemas.microsoft.com/office/drawing/2014/main" id="{D4DEF6CB-5A91-789E-97B0-9E8939354D28}"/>
              </a:ext>
            </a:extLst>
          </p:cNvPr>
          <p:cNvPicPr>
            <a:picLocks noChangeAspect="1"/>
          </p:cNvPicPr>
          <p:nvPr/>
        </p:nvPicPr>
        <p:blipFill>
          <a:blip r:embed="rId3"/>
          <a:stretch>
            <a:fillRect/>
          </a:stretch>
        </p:blipFill>
        <p:spPr>
          <a:xfrm>
            <a:off x="9355433" y="381859"/>
            <a:ext cx="2611389" cy="424367"/>
          </a:xfrm>
          <a:prstGeom prst="rect">
            <a:avLst/>
          </a:prstGeom>
        </p:spPr>
      </p:pic>
      <p:pic>
        <p:nvPicPr>
          <p:cNvPr id="10" name="Imagen 9">
            <a:extLst>
              <a:ext uri="{FF2B5EF4-FFF2-40B4-BE49-F238E27FC236}">
                <a16:creationId xmlns:a16="http://schemas.microsoft.com/office/drawing/2014/main" id="{E3341F89-8D6F-1725-B910-3799184BA1D5}"/>
              </a:ext>
            </a:extLst>
          </p:cNvPr>
          <p:cNvPicPr>
            <a:picLocks noChangeAspect="1"/>
          </p:cNvPicPr>
          <p:nvPr/>
        </p:nvPicPr>
        <p:blipFill>
          <a:blip r:embed="rId4">
            <a:alphaModFix amt="5000"/>
          </a:blip>
          <a:stretch>
            <a:fillRect/>
          </a:stretch>
        </p:blipFill>
        <p:spPr>
          <a:xfrm>
            <a:off x="6154391" y="1316199"/>
            <a:ext cx="5541801" cy="55418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CE6D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UNA ESCENA DEL AULA</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61"/>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El estudiante ya tenía el número; le faltaba la garantía</a:t>
            </a:r>
            <a:endParaRPr lang="es-CO" sz="3200" noProof="0" dirty="0">
              <a:latin typeface="EB Garamond" charset="0"/>
              <a:ea typeface="EB Garamond" charset="0"/>
              <a:cs typeface="EB Garamond" charset="0"/>
            </a:endParaRPr>
          </a:p>
        </p:txBody>
      </p:sp>
      <p:sp>
        <p:nvSpPr>
          <p:cNvPr id="4" name="Shape 2"/>
          <p:cNvSpPr/>
          <p:nvPr/>
        </p:nvSpPr>
        <p:spPr>
          <a:xfrm>
            <a:off x="815975" y="1857375"/>
            <a:ext cx="5175250" cy="1817370"/>
          </a:xfrm>
          <a:prstGeom prst="roundRect">
            <a:avLst>
              <a:gd name="adj" fmla="val 5416"/>
            </a:avLst>
          </a:prstGeom>
          <a:solidFill>
            <a:srgbClr val="F6F3EC"/>
          </a:solidFill>
          <a:ln w="6350">
            <a:solidFill>
              <a:srgbClr val="D6CDB8"/>
            </a:solidFill>
            <a:prstDash val="solid"/>
          </a:ln>
        </p:spPr>
        <p:txBody>
          <a:bodyPr/>
          <a:lstStyle/>
          <a:p>
            <a:endParaRPr lang="es-CO" noProof="0" dirty="0"/>
          </a:p>
        </p:txBody>
      </p:sp>
      <p:sp>
        <p:nvSpPr>
          <p:cNvPr id="5" name="Text 3"/>
          <p:cNvSpPr/>
          <p:nvPr/>
        </p:nvSpPr>
        <p:spPr>
          <a:xfrm>
            <a:off x="1071880" y="2113280"/>
            <a:ext cx="4803343"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5F6873"/>
                </a:solidFill>
                <a:latin typeface="Public Sans" pitchFamily="34" charset="0"/>
                <a:ea typeface="Public Sans" pitchFamily="34" charset="-122"/>
                <a:cs typeface="Public Sans" pitchFamily="34" charset="-120"/>
              </a:rPr>
              <a:t>ESTUDIANTE</a:t>
            </a:r>
            <a:endParaRPr lang="es-CO" sz="1200" noProof="0" dirty="0">
              <a:latin typeface="Public Sans" charset="0"/>
              <a:ea typeface="Public Sans" charset="0"/>
              <a:cs typeface="Public Sans" charset="0"/>
            </a:endParaRPr>
          </a:p>
        </p:txBody>
      </p:sp>
      <p:sp>
        <p:nvSpPr>
          <p:cNvPr id="6" name="Text 4"/>
          <p:cNvSpPr/>
          <p:nvPr/>
        </p:nvSpPr>
        <p:spPr>
          <a:xfrm>
            <a:off x="1071880" y="2428241"/>
            <a:ext cx="4803343" cy="6858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1C2B3A"/>
                </a:solidFill>
                <a:latin typeface="EB Garamond" pitchFamily="18" charset="0"/>
                <a:ea typeface="EB Garamond" pitchFamily="18" charset="-122"/>
                <a:cs typeface="EB Garamond" pitchFamily="18" charset="-120"/>
              </a:rPr>
              <a:t>«A′(x) = 0 me da x = 10 y listo, eso es el máximo».</a:t>
            </a:r>
            <a:endParaRPr lang="es-CO" sz="2000" noProof="0" dirty="0">
              <a:latin typeface="EB Garamond" charset="0"/>
              <a:ea typeface="EB Garamond" charset="0"/>
              <a:cs typeface="EB Garamond" charset="0"/>
            </a:endParaRPr>
          </a:p>
        </p:txBody>
      </p:sp>
      <p:sp>
        <p:nvSpPr>
          <p:cNvPr id="7" name="Shape 5"/>
          <p:cNvSpPr/>
          <p:nvPr/>
        </p:nvSpPr>
        <p:spPr>
          <a:xfrm>
            <a:off x="6200775" y="1857375"/>
            <a:ext cx="5175250" cy="1817370"/>
          </a:xfrm>
          <a:prstGeom prst="roundRect">
            <a:avLst>
              <a:gd name="adj" fmla="val 5416"/>
            </a:avLst>
          </a:prstGeom>
          <a:solidFill>
            <a:srgbClr val="DCEBE8"/>
          </a:solidFill>
          <a:ln w="6350">
            <a:solidFill>
              <a:srgbClr val="B5D3CE"/>
            </a:solidFill>
            <a:prstDash val="solid"/>
          </a:ln>
        </p:spPr>
        <p:txBody>
          <a:bodyPr/>
          <a:lstStyle/>
          <a:p>
            <a:endParaRPr lang="es-CO" noProof="0" dirty="0"/>
          </a:p>
        </p:txBody>
      </p:sp>
      <p:sp>
        <p:nvSpPr>
          <p:cNvPr id="8" name="Text 6"/>
          <p:cNvSpPr/>
          <p:nvPr/>
        </p:nvSpPr>
        <p:spPr>
          <a:xfrm>
            <a:off x="6456680" y="2113280"/>
            <a:ext cx="4803343"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TUTOR</a:t>
            </a:r>
            <a:endParaRPr lang="es-CO" sz="1200" noProof="0" dirty="0">
              <a:latin typeface="Public Sans" charset="0"/>
              <a:ea typeface="Public Sans" charset="0"/>
              <a:cs typeface="Public Sans" charset="0"/>
            </a:endParaRPr>
          </a:p>
        </p:txBody>
      </p:sp>
      <p:sp>
        <p:nvSpPr>
          <p:cNvPr id="9" name="Text 7"/>
          <p:cNvSpPr/>
          <p:nvPr/>
        </p:nvSpPr>
        <p:spPr>
          <a:xfrm>
            <a:off x="6456680" y="2428241"/>
            <a:ext cx="4803343" cy="10160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1C2B3A"/>
                </a:solidFill>
                <a:latin typeface="EB Garamond" pitchFamily="18" charset="0"/>
                <a:ea typeface="EB Garamond" pitchFamily="18" charset="-122"/>
                <a:cs typeface="EB Garamond" pitchFamily="18" charset="-120"/>
              </a:rPr>
              <a:t>«Cuidado: derivada cero también la tienen los mínimos y los puntos de inflexión con tangente horizontal».</a:t>
            </a:r>
            <a:endParaRPr lang="es-CO" sz="2000" noProof="0" dirty="0">
              <a:latin typeface="EB Garamond" charset="0"/>
              <a:ea typeface="EB Garamond" charset="0"/>
              <a:cs typeface="EB Garamond" charset="0"/>
            </a:endParaRPr>
          </a:p>
        </p:txBody>
      </p:sp>
      <p:sp>
        <p:nvSpPr>
          <p:cNvPr id="10" name="Text 8"/>
          <p:cNvSpPr/>
          <p:nvPr/>
        </p:nvSpPr>
        <p:spPr>
          <a:xfrm>
            <a:off x="812800" y="3982720"/>
            <a:ext cx="10883392"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Public Sans" pitchFamily="34" charset="0"/>
                <a:ea typeface="Public Sans" pitchFamily="34" charset="-122"/>
                <a:cs typeface="Public Sans" pitchFamily="34" charset="-120"/>
              </a:rPr>
              <a:t>¿Qué le habrían preguntado ustedes?</a:t>
            </a:r>
            <a:endParaRPr lang="es-CO" sz="2000" noProof="0" dirty="0">
              <a:latin typeface="Public Sans" charset="0"/>
              <a:ea typeface="Public Sans" charset="0"/>
              <a:cs typeface="Public Sans" charset="0"/>
            </a:endParaRPr>
          </a:p>
        </p:txBody>
      </p:sp>
      <p:sp>
        <p:nvSpPr>
          <p:cNvPr id="11" name="Text 9"/>
          <p:cNvSpPr/>
          <p:nvPr/>
        </p:nvSpPr>
        <p:spPr>
          <a:xfrm>
            <a:off x="812800" y="6238239"/>
            <a:ext cx="6218587"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Fragmento de la conversación del estudiante E27 · ortografía normalizada</a:t>
            </a:r>
            <a:endParaRPr lang="es-CO" sz="1200" noProof="0" dirty="0">
              <a:latin typeface="Public Sans" charset="0"/>
              <a:ea typeface="Public Sans" charset="0"/>
              <a:cs typeface="Public Sans" charset="0"/>
            </a:endParaRPr>
          </a:p>
        </p:txBody>
      </p:sp>
      <p:sp>
        <p:nvSpPr>
          <p:cNvPr id="12" name="Text 10"/>
          <p:cNvSpPr/>
          <p:nvPr/>
        </p:nvSpPr>
        <p:spPr>
          <a:xfrm>
            <a:off x="11232594" y="6238239"/>
            <a:ext cx="146606"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4</a:t>
            </a:r>
            <a:endParaRPr lang="es-CO" sz="1200" noProof="0" dirty="0">
              <a:latin typeface="Public Sans" charset="0"/>
              <a:ea typeface="Public Sans" charset="0"/>
              <a:cs typeface="Public Sans" charset="0"/>
            </a:endParaRPr>
          </a:p>
        </p:txBody>
      </p:sp>
      <p:sp>
        <p:nvSpPr>
          <p:cNvPr id="14" name="Rectángulo: esquinas redondeadas 13">
            <a:extLst>
              <a:ext uri="{FF2B5EF4-FFF2-40B4-BE49-F238E27FC236}">
                <a16:creationId xmlns:a16="http://schemas.microsoft.com/office/drawing/2014/main" id="{7EAD02D9-7B11-79DD-F957-829673B3DF4E}"/>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6" name="Imagen 15">
            <a:extLst>
              <a:ext uri="{FF2B5EF4-FFF2-40B4-BE49-F238E27FC236}">
                <a16:creationId xmlns:a16="http://schemas.microsoft.com/office/drawing/2014/main" id="{F9A151D5-5A96-13B2-733F-2C379877EBA5}"/>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EL PROBLEMA</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61"/>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A las 9 p. m., el estudiante está solo frente al problema</a:t>
            </a:r>
            <a:endParaRPr lang="es-CO" sz="3200" noProof="0" dirty="0">
              <a:latin typeface="EB Garamond" charset="0"/>
              <a:ea typeface="EB Garamond" charset="0"/>
              <a:cs typeface="EB Garamond" charset="0"/>
            </a:endParaRPr>
          </a:p>
        </p:txBody>
      </p:sp>
      <p:sp>
        <p:nvSpPr>
          <p:cNvPr id="4" name="Shape 2"/>
          <p:cNvSpPr/>
          <p:nvPr/>
        </p:nvSpPr>
        <p:spPr>
          <a:xfrm>
            <a:off x="812800" y="1854200"/>
            <a:ext cx="5181600" cy="1549400"/>
          </a:xfrm>
          <a:prstGeom prst="roundRect">
            <a:avLst>
              <a:gd name="adj" fmla="val 6557"/>
            </a:avLst>
          </a:prstGeom>
          <a:solidFill>
            <a:srgbClr val="ECE6D8"/>
          </a:solidFill>
          <a:ln/>
        </p:spPr>
        <p:txBody>
          <a:bodyPr/>
          <a:lstStyle/>
          <a:p>
            <a:endParaRPr lang="es-CO" noProof="0" dirty="0"/>
          </a:p>
        </p:txBody>
      </p:sp>
      <p:sp>
        <p:nvSpPr>
          <p:cNvPr id="5" name="Text 3"/>
          <p:cNvSpPr/>
          <p:nvPr/>
        </p:nvSpPr>
        <p:spPr>
          <a:xfrm>
            <a:off x="1117600" y="2159000"/>
            <a:ext cx="4709160"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Soledad</a:t>
            </a:r>
            <a:endParaRPr lang="es-CO" sz="2000" noProof="0" dirty="0">
              <a:latin typeface="EB Garamond" charset="0"/>
              <a:ea typeface="EB Garamond" charset="0"/>
              <a:cs typeface="EB Garamond" charset="0"/>
            </a:endParaRPr>
          </a:p>
        </p:txBody>
      </p:sp>
      <p:sp>
        <p:nvSpPr>
          <p:cNvPr id="6" name="Text 4"/>
          <p:cNvSpPr/>
          <p:nvPr/>
        </p:nvSpPr>
        <p:spPr>
          <a:xfrm>
            <a:off x="1117600" y="2565400"/>
            <a:ext cx="4709160"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En la práctica a distancia no hay a quién preguntar cuando el procedimiento se traba.</a:t>
            </a:r>
            <a:endParaRPr lang="es-CO" sz="1500" noProof="0" dirty="0">
              <a:latin typeface="Public Sans" charset="0"/>
              <a:ea typeface="Public Sans" charset="0"/>
              <a:cs typeface="Public Sans" charset="0"/>
            </a:endParaRPr>
          </a:p>
        </p:txBody>
      </p:sp>
      <p:sp>
        <p:nvSpPr>
          <p:cNvPr id="7" name="Shape 5"/>
          <p:cNvSpPr/>
          <p:nvPr/>
        </p:nvSpPr>
        <p:spPr>
          <a:xfrm>
            <a:off x="6197600" y="1854200"/>
            <a:ext cx="5181600" cy="1549400"/>
          </a:xfrm>
          <a:prstGeom prst="roundRect">
            <a:avLst>
              <a:gd name="adj" fmla="val 6557"/>
            </a:avLst>
          </a:prstGeom>
          <a:solidFill>
            <a:srgbClr val="ECE6D8"/>
          </a:solidFill>
          <a:ln/>
        </p:spPr>
        <p:txBody>
          <a:bodyPr/>
          <a:lstStyle/>
          <a:p>
            <a:endParaRPr lang="es-CO" noProof="0" dirty="0"/>
          </a:p>
        </p:txBody>
      </p:sp>
      <p:sp>
        <p:nvSpPr>
          <p:cNvPr id="8" name="Text 6"/>
          <p:cNvSpPr/>
          <p:nvPr/>
        </p:nvSpPr>
        <p:spPr>
          <a:xfrm>
            <a:off x="6502400" y="2159000"/>
            <a:ext cx="4709160"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Mecanización</a:t>
            </a:r>
            <a:endParaRPr lang="es-CO" sz="2000" noProof="0" dirty="0">
              <a:latin typeface="EB Garamond" charset="0"/>
              <a:ea typeface="EB Garamond" charset="0"/>
              <a:cs typeface="EB Garamond" charset="0"/>
            </a:endParaRPr>
          </a:p>
        </p:txBody>
      </p:sp>
      <p:sp>
        <p:nvSpPr>
          <p:cNvPr id="9" name="Text 7"/>
          <p:cNvSpPr/>
          <p:nvPr/>
        </p:nvSpPr>
        <p:spPr>
          <a:xfrm>
            <a:off x="6502400" y="2565400"/>
            <a:ext cx="4709160"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La IA de uso libre resuelve por él: entrega el resultado y el razonamiento no ocurre.</a:t>
            </a:r>
            <a:endParaRPr lang="es-CO" sz="1500" noProof="0" dirty="0">
              <a:latin typeface="Public Sans" charset="0"/>
              <a:ea typeface="Public Sans" charset="0"/>
              <a:cs typeface="Public Sans" charset="0"/>
            </a:endParaRPr>
          </a:p>
        </p:txBody>
      </p:sp>
      <p:sp>
        <p:nvSpPr>
          <p:cNvPr id="10" name="Text 8"/>
          <p:cNvSpPr/>
          <p:nvPr/>
        </p:nvSpPr>
        <p:spPr>
          <a:xfrm>
            <a:off x="812800" y="3708400"/>
            <a:ext cx="10883392"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0F6B67"/>
                </a:solidFill>
                <a:latin typeface="EB Garamond" pitchFamily="18" charset="0"/>
                <a:ea typeface="EB Garamond" pitchFamily="18" charset="-122"/>
                <a:cs typeface="EB Garamond" pitchFamily="18" charset="-120"/>
              </a:rPr>
              <a:t>El reto de diseño: ¿puede la IA acompañar sin reemplazar el razonamiento?</a:t>
            </a:r>
            <a:endParaRPr lang="es-CO" sz="2000" noProof="0" dirty="0">
              <a:latin typeface="EB Garamond" charset="0"/>
              <a:ea typeface="EB Garamond" charset="0"/>
              <a:cs typeface="EB Garamond" charset="0"/>
            </a:endParaRPr>
          </a:p>
        </p:txBody>
      </p:sp>
      <p:sp>
        <p:nvSpPr>
          <p:cNvPr id="11" name="Text 9"/>
          <p:cNvSpPr/>
          <p:nvPr/>
        </p:nvSpPr>
        <p:spPr>
          <a:xfrm>
            <a:off x="812800" y="6238239"/>
            <a:ext cx="4997577"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Inteligencia artificial como andamio cognitivo</a:t>
            </a:r>
            <a:endParaRPr lang="es-CO" sz="1200" noProof="0" dirty="0">
              <a:latin typeface="Public Sans" charset="0"/>
              <a:ea typeface="Public Sans" charset="0"/>
              <a:cs typeface="Public Sans" charset="0"/>
            </a:endParaRPr>
          </a:p>
        </p:txBody>
      </p:sp>
      <p:sp>
        <p:nvSpPr>
          <p:cNvPr id="12" name="Text 10"/>
          <p:cNvSpPr/>
          <p:nvPr/>
        </p:nvSpPr>
        <p:spPr>
          <a:xfrm>
            <a:off x="11230769" y="6238239"/>
            <a:ext cx="148431"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5</a:t>
            </a:r>
            <a:endParaRPr lang="es-CO" sz="1200" noProof="0" dirty="0">
              <a:latin typeface="Public Sans" charset="0"/>
              <a:ea typeface="Public Sans" charset="0"/>
              <a:cs typeface="Public Sans" charset="0"/>
            </a:endParaRPr>
          </a:p>
        </p:txBody>
      </p:sp>
      <p:sp>
        <p:nvSpPr>
          <p:cNvPr id="14" name="Rectángulo: esquinas redondeadas 13">
            <a:extLst>
              <a:ext uri="{FF2B5EF4-FFF2-40B4-BE49-F238E27FC236}">
                <a16:creationId xmlns:a16="http://schemas.microsoft.com/office/drawing/2014/main" id="{390F3CBD-ED01-98E2-0C02-05877381C84D}"/>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6" name="Imagen 15">
            <a:extLst>
              <a:ext uri="{FF2B5EF4-FFF2-40B4-BE49-F238E27FC236}">
                <a16:creationId xmlns:a16="http://schemas.microsoft.com/office/drawing/2014/main" id="{5B9FF5A2-048D-A11F-63A0-CEE985D55B49}"/>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UN ANTECEDENTE</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61"/>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Una respuesta puede ser impecable y, a la vez, falsa</a:t>
            </a:r>
            <a:endParaRPr lang="es-CO" sz="3200" noProof="0" dirty="0">
              <a:latin typeface="EB Garamond" charset="0"/>
              <a:ea typeface="EB Garamond" charset="0"/>
              <a:cs typeface="EB Garamond" charset="0"/>
            </a:endParaRPr>
          </a:p>
        </p:txBody>
      </p:sp>
      <p:sp>
        <p:nvSpPr>
          <p:cNvPr id="4" name="Text 2"/>
          <p:cNvSpPr/>
          <p:nvPr/>
        </p:nvSpPr>
        <p:spPr>
          <a:xfrm>
            <a:off x="2184400" y="1854200"/>
            <a:ext cx="238074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5F6873"/>
                </a:solidFill>
                <a:latin typeface="Public Sans" pitchFamily="34" charset="0"/>
                <a:ea typeface="Public Sans" pitchFamily="34" charset="-122"/>
                <a:cs typeface="Public Sans" pitchFamily="34" charset="-120"/>
              </a:rPr>
              <a:t>VALIDEZ BAJA</a:t>
            </a:r>
            <a:endParaRPr lang="es-CO" sz="1200" noProof="0" dirty="0">
              <a:latin typeface="Public Sans" charset="0"/>
              <a:ea typeface="Public Sans" charset="0"/>
              <a:cs typeface="Public Sans" charset="0"/>
            </a:endParaRPr>
          </a:p>
        </p:txBody>
      </p:sp>
      <p:sp>
        <p:nvSpPr>
          <p:cNvPr id="5" name="Text 3"/>
          <p:cNvSpPr/>
          <p:nvPr/>
        </p:nvSpPr>
        <p:spPr>
          <a:xfrm>
            <a:off x="4597400" y="1854200"/>
            <a:ext cx="238074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5F6873"/>
                </a:solidFill>
                <a:latin typeface="Public Sans" pitchFamily="34" charset="0"/>
                <a:ea typeface="Public Sans" pitchFamily="34" charset="-122"/>
                <a:cs typeface="Public Sans" pitchFamily="34" charset="-120"/>
              </a:rPr>
              <a:t>VALIDEZ ALTA</a:t>
            </a:r>
            <a:endParaRPr lang="es-CO" sz="1200" noProof="0" dirty="0">
              <a:latin typeface="Public Sans" charset="0"/>
              <a:ea typeface="Public Sans" charset="0"/>
              <a:cs typeface="Public Sans" charset="0"/>
            </a:endParaRPr>
          </a:p>
        </p:txBody>
      </p:sp>
      <p:sp>
        <p:nvSpPr>
          <p:cNvPr id="6" name="Text 4"/>
          <p:cNvSpPr/>
          <p:nvPr/>
        </p:nvSpPr>
        <p:spPr>
          <a:xfrm>
            <a:off x="812800" y="2597150"/>
            <a:ext cx="1320800"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5F6873"/>
                </a:solidFill>
                <a:latin typeface="Public Sans" pitchFamily="34" charset="0"/>
                <a:ea typeface="Public Sans" pitchFamily="34" charset="-122"/>
                <a:cs typeface="Public Sans" pitchFamily="34" charset="-120"/>
              </a:rPr>
              <a:t>FLUIDEZ ALTA</a:t>
            </a:r>
            <a:endParaRPr lang="es-CO" sz="1200" noProof="0" dirty="0">
              <a:latin typeface="Public Sans" charset="0"/>
              <a:ea typeface="Public Sans" charset="0"/>
              <a:cs typeface="Public Sans" charset="0"/>
            </a:endParaRPr>
          </a:p>
        </p:txBody>
      </p:sp>
      <p:sp>
        <p:nvSpPr>
          <p:cNvPr id="7" name="Shape 5"/>
          <p:cNvSpPr/>
          <p:nvPr/>
        </p:nvSpPr>
        <p:spPr>
          <a:xfrm>
            <a:off x="2190750" y="2175511"/>
            <a:ext cx="2298700" cy="1056640"/>
          </a:xfrm>
          <a:prstGeom prst="roundRect">
            <a:avLst>
              <a:gd name="adj" fmla="val 6611"/>
            </a:avLst>
          </a:prstGeom>
          <a:solidFill>
            <a:srgbClr val="F5E3D6"/>
          </a:solidFill>
          <a:ln w="12700">
            <a:solidFill>
              <a:srgbClr val="A84A14"/>
            </a:solidFill>
            <a:prstDash val="solid"/>
          </a:ln>
        </p:spPr>
        <p:txBody>
          <a:bodyPr/>
          <a:lstStyle/>
          <a:p>
            <a:endParaRPr lang="es-CO" noProof="0" dirty="0"/>
          </a:p>
        </p:txBody>
      </p:sp>
      <p:sp>
        <p:nvSpPr>
          <p:cNvPr id="8" name="Text 6"/>
          <p:cNvSpPr/>
          <p:nvPr/>
        </p:nvSpPr>
        <p:spPr>
          <a:xfrm>
            <a:off x="2346960" y="2331721"/>
            <a:ext cx="2045869"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A84A14"/>
                </a:solidFill>
                <a:latin typeface="Public Sans" pitchFamily="34" charset="0"/>
                <a:ea typeface="Public Sans" pitchFamily="34" charset="-122"/>
                <a:cs typeface="Public Sans" pitchFamily="34" charset="-120"/>
              </a:rPr>
              <a:t>Fluido y falso</a:t>
            </a:r>
            <a:endParaRPr lang="es-CO" sz="1500" noProof="0" dirty="0">
              <a:latin typeface="Public Sans" charset="0"/>
              <a:ea typeface="Public Sans" charset="0"/>
              <a:cs typeface="Public Sans" charset="0"/>
            </a:endParaRPr>
          </a:p>
        </p:txBody>
      </p:sp>
      <p:sp>
        <p:nvSpPr>
          <p:cNvPr id="9" name="Text 7"/>
          <p:cNvSpPr/>
          <p:nvPr/>
        </p:nvSpPr>
        <p:spPr>
          <a:xfrm>
            <a:off x="2346960" y="2649221"/>
            <a:ext cx="2045869" cy="45212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El riesgo propio de la matemática</a:t>
            </a:r>
            <a:endParaRPr lang="es-CO" sz="1200" noProof="0" dirty="0">
              <a:latin typeface="Public Sans" charset="0"/>
              <a:ea typeface="Public Sans" charset="0"/>
              <a:cs typeface="Public Sans" charset="0"/>
            </a:endParaRPr>
          </a:p>
        </p:txBody>
      </p:sp>
      <p:sp>
        <p:nvSpPr>
          <p:cNvPr id="10" name="Shape 8"/>
          <p:cNvSpPr/>
          <p:nvPr/>
        </p:nvSpPr>
        <p:spPr>
          <a:xfrm>
            <a:off x="4597400" y="2169161"/>
            <a:ext cx="2311400" cy="1069340"/>
          </a:xfrm>
          <a:prstGeom prst="roundRect">
            <a:avLst>
              <a:gd name="adj" fmla="val 7126"/>
            </a:avLst>
          </a:prstGeom>
          <a:solidFill>
            <a:srgbClr val="ECE6D8"/>
          </a:solidFill>
          <a:ln/>
        </p:spPr>
        <p:txBody>
          <a:bodyPr/>
          <a:lstStyle/>
          <a:p>
            <a:endParaRPr lang="es-CO" noProof="0" dirty="0"/>
          </a:p>
        </p:txBody>
      </p:sp>
      <p:sp>
        <p:nvSpPr>
          <p:cNvPr id="11" name="Text 9"/>
          <p:cNvSpPr/>
          <p:nvPr/>
        </p:nvSpPr>
        <p:spPr>
          <a:xfrm>
            <a:off x="4749800" y="2321561"/>
            <a:ext cx="2066798"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Fluido y correcto</a:t>
            </a:r>
            <a:endParaRPr lang="es-CO" sz="1500" noProof="0" dirty="0">
              <a:latin typeface="Public Sans" charset="0"/>
              <a:ea typeface="Public Sans" charset="0"/>
              <a:cs typeface="Public Sans" charset="0"/>
            </a:endParaRPr>
          </a:p>
        </p:txBody>
      </p:sp>
      <p:sp>
        <p:nvSpPr>
          <p:cNvPr id="12" name="Text 10"/>
          <p:cNvSpPr/>
          <p:nvPr/>
        </p:nvSpPr>
        <p:spPr>
          <a:xfrm>
            <a:off x="4749800" y="2639061"/>
            <a:ext cx="2066798"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Utilizable con revisión</a:t>
            </a:r>
            <a:endParaRPr lang="es-CO" sz="1200" noProof="0" dirty="0">
              <a:latin typeface="Public Sans" charset="0"/>
              <a:ea typeface="Public Sans" charset="0"/>
              <a:cs typeface="Public Sans" charset="0"/>
            </a:endParaRPr>
          </a:p>
        </p:txBody>
      </p:sp>
      <p:sp>
        <p:nvSpPr>
          <p:cNvPr id="13" name="Text 11"/>
          <p:cNvSpPr/>
          <p:nvPr/>
        </p:nvSpPr>
        <p:spPr>
          <a:xfrm>
            <a:off x="812800" y="3651250"/>
            <a:ext cx="1320800"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5F6873"/>
                </a:solidFill>
                <a:latin typeface="Public Sans" pitchFamily="34" charset="0"/>
                <a:ea typeface="Public Sans" pitchFamily="34" charset="-122"/>
                <a:cs typeface="Public Sans" pitchFamily="34" charset="-120"/>
              </a:rPr>
              <a:t>FLUIDEZ BAJA</a:t>
            </a:r>
            <a:endParaRPr lang="es-CO" sz="1200" noProof="0" dirty="0">
              <a:latin typeface="Public Sans" charset="0"/>
              <a:ea typeface="Public Sans" charset="0"/>
              <a:cs typeface="Public Sans" charset="0"/>
            </a:endParaRPr>
          </a:p>
        </p:txBody>
      </p:sp>
      <p:sp>
        <p:nvSpPr>
          <p:cNvPr id="14" name="Shape 12"/>
          <p:cNvSpPr/>
          <p:nvPr/>
        </p:nvSpPr>
        <p:spPr>
          <a:xfrm>
            <a:off x="2184400" y="3340100"/>
            <a:ext cx="2311400" cy="835660"/>
          </a:xfrm>
          <a:prstGeom prst="roundRect">
            <a:avLst>
              <a:gd name="adj" fmla="val 9119"/>
            </a:avLst>
          </a:prstGeom>
          <a:solidFill>
            <a:srgbClr val="ECE6D8"/>
          </a:solidFill>
          <a:ln/>
        </p:spPr>
        <p:txBody>
          <a:bodyPr/>
          <a:lstStyle/>
          <a:p>
            <a:endParaRPr lang="es-CO" noProof="0" dirty="0"/>
          </a:p>
        </p:txBody>
      </p:sp>
      <p:sp>
        <p:nvSpPr>
          <p:cNvPr id="15" name="Text 13"/>
          <p:cNvSpPr/>
          <p:nvPr/>
        </p:nvSpPr>
        <p:spPr>
          <a:xfrm>
            <a:off x="2336800" y="3492500"/>
            <a:ext cx="2066798"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Confuso y falso</a:t>
            </a:r>
            <a:endParaRPr lang="es-CO" sz="1500" noProof="0" dirty="0">
              <a:latin typeface="Public Sans" charset="0"/>
              <a:ea typeface="Public Sans" charset="0"/>
              <a:cs typeface="Public Sans" charset="0"/>
            </a:endParaRPr>
          </a:p>
        </p:txBody>
      </p:sp>
      <p:sp>
        <p:nvSpPr>
          <p:cNvPr id="16" name="Text 14"/>
          <p:cNvSpPr/>
          <p:nvPr/>
        </p:nvSpPr>
        <p:spPr>
          <a:xfrm>
            <a:off x="2336800" y="3810000"/>
            <a:ext cx="2066798"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Se descarta sin esfuerzo</a:t>
            </a:r>
            <a:endParaRPr lang="es-CO" sz="1200" noProof="0" dirty="0">
              <a:latin typeface="Public Sans" charset="0"/>
              <a:ea typeface="Public Sans" charset="0"/>
              <a:cs typeface="Public Sans" charset="0"/>
            </a:endParaRPr>
          </a:p>
        </p:txBody>
      </p:sp>
      <p:sp>
        <p:nvSpPr>
          <p:cNvPr id="17" name="Shape 15"/>
          <p:cNvSpPr/>
          <p:nvPr/>
        </p:nvSpPr>
        <p:spPr>
          <a:xfrm>
            <a:off x="4597400" y="3340100"/>
            <a:ext cx="2311400" cy="835660"/>
          </a:xfrm>
          <a:prstGeom prst="roundRect">
            <a:avLst>
              <a:gd name="adj" fmla="val 9119"/>
            </a:avLst>
          </a:prstGeom>
          <a:solidFill>
            <a:srgbClr val="ECE6D8"/>
          </a:solidFill>
          <a:ln/>
        </p:spPr>
        <p:txBody>
          <a:bodyPr/>
          <a:lstStyle/>
          <a:p>
            <a:endParaRPr lang="es-CO" noProof="0" dirty="0"/>
          </a:p>
        </p:txBody>
      </p:sp>
      <p:sp>
        <p:nvSpPr>
          <p:cNvPr id="18" name="Text 16"/>
          <p:cNvSpPr/>
          <p:nvPr/>
        </p:nvSpPr>
        <p:spPr>
          <a:xfrm>
            <a:off x="4749800" y="3492500"/>
            <a:ext cx="2066798"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Correcto y áspero</a:t>
            </a:r>
            <a:endParaRPr lang="es-CO" sz="1500" noProof="0" dirty="0">
              <a:latin typeface="Public Sans" charset="0"/>
              <a:ea typeface="Public Sans" charset="0"/>
              <a:cs typeface="Public Sans" charset="0"/>
            </a:endParaRPr>
          </a:p>
        </p:txBody>
      </p:sp>
      <p:sp>
        <p:nvSpPr>
          <p:cNvPr id="19" name="Text 17"/>
          <p:cNvSpPr/>
          <p:nvPr/>
        </p:nvSpPr>
        <p:spPr>
          <a:xfrm>
            <a:off x="4749800" y="3810000"/>
            <a:ext cx="2066798"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Exige reescritura</a:t>
            </a:r>
            <a:endParaRPr lang="es-CO" sz="1200" noProof="0" dirty="0">
              <a:latin typeface="Public Sans" charset="0"/>
              <a:ea typeface="Public Sans" charset="0"/>
              <a:cs typeface="Public Sans" charset="0"/>
            </a:endParaRPr>
          </a:p>
        </p:txBody>
      </p:sp>
      <p:sp>
        <p:nvSpPr>
          <p:cNvPr id="20" name="Text 18"/>
          <p:cNvSpPr/>
          <p:nvPr/>
        </p:nvSpPr>
        <p:spPr>
          <a:xfrm>
            <a:off x="7315200" y="2051050"/>
            <a:ext cx="4185920" cy="736600"/>
          </a:xfrm>
          <a:prstGeom prst="rect">
            <a:avLst/>
          </a:prstGeom>
          <a:noFill/>
          <a:ln/>
        </p:spPr>
        <p:txBody>
          <a:bodyPr wrap="square" lIns="0" tIns="0" rIns="0" bIns="0" rtlCol="0" anchor="t">
            <a:normAutofit/>
          </a:bodyPr>
          <a:lstStyle/>
          <a:p>
            <a:pPr marL="0" indent="0" algn="l">
              <a:lnSpc>
                <a:spcPts val="5600"/>
              </a:lnSpc>
              <a:buNone/>
            </a:pPr>
            <a:r>
              <a:rPr lang="es-CO" sz="5600" b="1" noProof="0" dirty="0">
                <a:solidFill>
                  <a:srgbClr val="A84A14"/>
                </a:solidFill>
                <a:latin typeface="EB Garamond" pitchFamily="18" charset="0"/>
                <a:ea typeface="EB Garamond" pitchFamily="18" charset="-122"/>
                <a:cs typeface="EB Garamond" pitchFamily="18" charset="-120"/>
              </a:rPr>
              <a:t>7 de 9</a:t>
            </a:r>
            <a:endParaRPr lang="es-CO" sz="5600" noProof="0" dirty="0">
              <a:latin typeface="EB Garamond" charset="0"/>
              <a:ea typeface="EB Garamond" charset="0"/>
              <a:cs typeface="EB Garamond" charset="0"/>
            </a:endParaRPr>
          </a:p>
        </p:txBody>
      </p:sp>
      <p:sp>
        <p:nvSpPr>
          <p:cNvPr id="21" name="Text 19"/>
          <p:cNvSpPr/>
          <p:nvPr/>
        </p:nvSpPr>
        <p:spPr>
          <a:xfrm>
            <a:off x="7315200" y="2863850"/>
            <a:ext cx="4185920" cy="8255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1C2B3A"/>
                </a:solidFill>
                <a:latin typeface="Public Sans" pitchFamily="34" charset="0"/>
                <a:ea typeface="Public Sans" pitchFamily="34" charset="-122"/>
                <a:cs typeface="Public Sans" pitchFamily="34" charset="-120"/>
              </a:rPr>
              <a:t>docentes en ejercicio, en uno de los estudios revisados, dieron por correcta una resolución errónea</a:t>
            </a:r>
            <a:endParaRPr lang="es-CO" sz="1500" noProof="0" dirty="0">
              <a:latin typeface="Public Sans" charset="0"/>
              <a:ea typeface="Public Sans" charset="0"/>
              <a:cs typeface="Public Sans" charset="0"/>
            </a:endParaRPr>
          </a:p>
        </p:txBody>
      </p:sp>
      <p:sp>
        <p:nvSpPr>
          <p:cNvPr id="22" name="Text 20"/>
          <p:cNvSpPr/>
          <p:nvPr/>
        </p:nvSpPr>
        <p:spPr>
          <a:xfrm>
            <a:off x="7315200" y="3765550"/>
            <a:ext cx="4185920"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Y solo recalibraron tras constatar el error.</a:t>
            </a:r>
            <a:endParaRPr lang="es-CO" sz="1200" noProof="0" dirty="0">
              <a:latin typeface="Public Sans" charset="0"/>
              <a:ea typeface="Public Sans" charset="0"/>
              <a:cs typeface="Public Sans" charset="0"/>
            </a:endParaRPr>
          </a:p>
        </p:txBody>
      </p:sp>
      <p:sp>
        <p:nvSpPr>
          <p:cNvPr id="23" name="Text 21"/>
          <p:cNvSpPr/>
          <p:nvPr/>
        </p:nvSpPr>
        <p:spPr>
          <a:xfrm>
            <a:off x="812800" y="4480561"/>
            <a:ext cx="10883392"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0F6B67"/>
                </a:solidFill>
                <a:latin typeface="EB Garamond" pitchFamily="18" charset="0"/>
                <a:ea typeface="EB Garamond" pitchFamily="18" charset="-122"/>
                <a:cs typeface="EB Garamond" pitchFamily="18" charset="-120"/>
              </a:rPr>
              <a:t>Si a los docentes se les escapa, ¿qué le pasa a un estudiante solo a las 9 p. m.?</a:t>
            </a:r>
            <a:endParaRPr lang="es-CO" sz="2000" noProof="0" dirty="0">
              <a:latin typeface="EB Garamond" charset="0"/>
              <a:ea typeface="EB Garamond" charset="0"/>
              <a:cs typeface="EB Garamond" charset="0"/>
            </a:endParaRPr>
          </a:p>
        </p:txBody>
      </p:sp>
      <p:sp>
        <p:nvSpPr>
          <p:cNvPr id="24" name="Text 22"/>
          <p:cNvSpPr/>
          <p:nvPr/>
        </p:nvSpPr>
        <p:spPr>
          <a:xfrm>
            <a:off x="812800" y="6238239"/>
            <a:ext cx="8413147"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Fuente: estudio incluido en la revisión integrativa de 32 estudios de Banquez Buendía (2026) · RIEPY</a:t>
            </a:r>
            <a:endParaRPr lang="es-CO" sz="1200" noProof="0" dirty="0">
              <a:latin typeface="Public Sans" charset="0"/>
              <a:ea typeface="Public Sans" charset="0"/>
              <a:cs typeface="Public Sans" charset="0"/>
            </a:endParaRPr>
          </a:p>
        </p:txBody>
      </p:sp>
      <p:sp>
        <p:nvSpPr>
          <p:cNvPr id="25" name="Text 23"/>
          <p:cNvSpPr/>
          <p:nvPr/>
        </p:nvSpPr>
        <p:spPr>
          <a:xfrm>
            <a:off x="11233468" y="6238239"/>
            <a:ext cx="145732"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6</a:t>
            </a:r>
            <a:endParaRPr lang="es-CO" sz="1200" noProof="0" dirty="0">
              <a:latin typeface="Public Sans" charset="0"/>
              <a:ea typeface="Public Sans" charset="0"/>
              <a:cs typeface="Public Sans" charset="0"/>
            </a:endParaRPr>
          </a:p>
        </p:txBody>
      </p:sp>
      <p:sp>
        <p:nvSpPr>
          <p:cNvPr id="27" name="Rectángulo: esquinas redondeadas 26">
            <a:extLst>
              <a:ext uri="{FF2B5EF4-FFF2-40B4-BE49-F238E27FC236}">
                <a16:creationId xmlns:a16="http://schemas.microsoft.com/office/drawing/2014/main" id="{2F50D807-F320-7CE9-B84F-E18E92D692D4}"/>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9" name="Imagen 28">
            <a:extLst>
              <a:ext uri="{FF2B5EF4-FFF2-40B4-BE49-F238E27FC236}">
                <a16:creationId xmlns:a16="http://schemas.microsoft.com/office/drawing/2014/main" id="{11CF7F38-AA09-AF17-EDA0-BFED65F3CBCB}"/>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LA PROPUESTA</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61"/>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Del uso libre de la IA a un andamio intencional</a:t>
            </a:r>
            <a:endParaRPr lang="es-CO" sz="3200" noProof="0" dirty="0">
              <a:latin typeface="EB Garamond" charset="0"/>
              <a:ea typeface="EB Garamond" charset="0"/>
              <a:cs typeface="EB Garamond" charset="0"/>
            </a:endParaRPr>
          </a:p>
        </p:txBody>
      </p:sp>
      <p:sp>
        <p:nvSpPr>
          <p:cNvPr id="4" name="Shape 2"/>
          <p:cNvSpPr/>
          <p:nvPr/>
        </p:nvSpPr>
        <p:spPr>
          <a:xfrm>
            <a:off x="812800" y="1854200"/>
            <a:ext cx="3386614" cy="2171700"/>
          </a:xfrm>
          <a:prstGeom prst="roundRect">
            <a:avLst>
              <a:gd name="adj" fmla="val 4678"/>
            </a:avLst>
          </a:prstGeom>
          <a:solidFill>
            <a:srgbClr val="ECE6D8"/>
          </a:solidFill>
          <a:ln/>
        </p:spPr>
        <p:txBody>
          <a:bodyPr/>
          <a:lstStyle/>
          <a:p>
            <a:endParaRPr lang="es-CO" noProof="0" dirty="0"/>
          </a:p>
        </p:txBody>
      </p:sp>
      <p:sp>
        <p:nvSpPr>
          <p:cNvPr id="5" name="Text 3"/>
          <p:cNvSpPr/>
          <p:nvPr/>
        </p:nvSpPr>
        <p:spPr>
          <a:xfrm>
            <a:off x="1066800" y="2108200"/>
            <a:ext cx="2964972"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1</a:t>
            </a:r>
            <a:endParaRPr lang="es-CO" sz="2000" noProof="0" dirty="0">
              <a:latin typeface="EB Garamond" charset="0"/>
              <a:ea typeface="EB Garamond" charset="0"/>
              <a:cs typeface="EB Garamond" charset="0"/>
            </a:endParaRPr>
          </a:p>
        </p:txBody>
      </p:sp>
      <p:sp>
        <p:nvSpPr>
          <p:cNvPr id="6" name="Text 4"/>
          <p:cNvSpPr/>
          <p:nvPr/>
        </p:nvSpPr>
        <p:spPr>
          <a:xfrm>
            <a:off x="1066800" y="2565400"/>
            <a:ext cx="2964972"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Guía</a:t>
            </a:r>
            <a:endParaRPr lang="es-CO" sz="2000" noProof="0" dirty="0">
              <a:latin typeface="EB Garamond" charset="0"/>
              <a:ea typeface="EB Garamond" charset="0"/>
              <a:cs typeface="EB Garamond" charset="0"/>
            </a:endParaRPr>
          </a:p>
        </p:txBody>
      </p:sp>
      <p:sp>
        <p:nvSpPr>
          <p:cNvPr id="7" name="Text 5"/>
          <p:cNvSpPr/>
          <p:nvPr/>
        </p:nvSpPr>
        <p:spPr>
          <a:xfrm>
            <a:off x="1066800" y="2971800"/>
            <a:ext cx="2964972" cy="8255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La plataforma educativa del colegio aloja las instrucciones, el problema y el </a:t>
            </a:r>
            <a:r>
              <a:rPr lang="es-CO" sz="1500" noProof="0" dirty="0" err="1">
                <a:solidFill>
                  <a:srgbClr val="3E4A57"/>
                </a:solidFill>
                <a:latin typeface="Public Sans" pitchFamily="34" charset="0"/>
                <a:ea typeface="Public Sans" pitchFamily="34" charset="-122"/>
                <a:cs typeface="Public Sans" pitchFamily="34" charset="-120"/>
              </a:rPr>
              <a:t>prompt</a:t>
            </a:r>
            <a:r>
              <a:rPr lang="es-CO" sz="1500" noProof="0" dirty="0">
                <a:solidFill>
                  <a:srgbClr val="3E4A57"/>
                </a:solidFill>
                <a:latin typeface="Public Sans" pitchFamily="34" charset="0"/>
                <a:ea typeface="Public Sans" pitchFamily="34" charset="-122"/>
                <a:cs typeface="Public Sans" pitchFamily="34" charset="-120"/>
              </a:rPr>
              <a:t>.</a:t>
            </a:r>
            <a:endParaRPr lang="es-CO" sz="1500" noProof="0" dirty="0">
              <a:latin typeface="Public Sans" charset="0"/>
              <a:ea typeface="Public Sans" charset="0"/>
              <a:cs typeface="Public Sans" charset="0"/>
            </a:endParaRPr>
          </a:p>
        </p:txBody>
      </p:sp>
      <p:sp>
        <p:nvSpPr>
          <p:cNvPr id="8" name="Shape 6"/>
          <p:cNvSpPr/>
          <p:nvPr/>
        </p:nvSpPr>
        <p:spPr>
          <a:xfrm>
            <a:off x="4402614" y="1854200"/>
            <a:ext cx="3386693" cy="2171700"/>
          </a:xfrm>
          <a:prstGeom prst="roundRect">
            <a:avLst>
              <a:gd name="adj" fmla="val 4678"/>
            </a:avLst>
          </a:prstGeom>
          <a:solidFill>
            <a:srgbClr val="ECE6D8"/>
          </a:solidFill>
          <a:ln/>
        </p:spPr>
        <p:txBody>
          <a:bodyPr/>
          <a:lstStyle/>
          <a:p>
            <a:endParaRPr lang="es-CO" noProof="0" dirty="0"/>
          </a:p>
        </p:txBody>
      </p:sp>
      <p:sp>
        <p:nvSpPr>
          <p:cNvPr id="9" name="Text 7"/>
          <p:cNvSpPr/>
          <p:nvPr/>
        </p:nvSpPr>
        <p:spPr>
          <a:xfrm>
            <a:off x="4656614" y="2108200"/>
            <a:ext cx="2965054"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2</a:t>
            </a:r>
            <a:endParaRPr lang="es-CO" sz="2000" noProof="0" dirty="0">
              <a:latin typeface="EB Garamond" charset="0"/>
              <a:ea typeface="EB Garamond" charset="0"/>
              <a:cs typeface="EB Garamond" charset="0"/>
            </a:endParaRPr>
          </a:p>
        </p:txBody>
      </p:sp>
      <p:sp>
        <p:nvSpPr>
          <p:cNvPr id="10" name="Text 8"/>
          <p:cNvSpPr/>
          <p:nvPr/>
        </p:nvSpPr>
        <p:spPr>
          <a:xfrm>
            <a:off x="4656614" y="2565400"/>
            <a:ext cx="2965054"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err="1">
                <a:solidFill>
                  <a:srgbClr val="1C2B3A"/>
                </a:solidFill>
                <a:latin typeface="EB Garamond" pitchFamily="18" charset="0"/>
                <a:ea typeface="EB Garamond" pitchFamily="18" charset="-122"/>
                <a:cs typeface="EB Garamond" pitchFamily="18" charset="-120"/>
              </a:rPr>
              <a:t>Prompt</a:t>
            </a:r>
            <a:r>
              <a:rPr lang="es-CO" sz="2000" b="1" noProof="0" dirty="0">
                <a:solidFill>
                  <a:srgbClr val="1C2B3A"/>
                </a:solidFill>
                <a:latin typeface="EB Garamond" pitchFamily="18" charset="0"/>
                <a:ea typeface="EB Garamond" pitchFamily="18" charset="-122"/>
                <a:cs typeface="EB Garamond" pitchFamily="18" charset="-120"/>
              </a:rPr>
              <a:t> docente</a:t>
            </a:r>
            <a:endParaRPr lang="es-CO" sz="2000" noProof="0" dirty="0">
              <a:latin typeface="EB Garamond" charset="0"/>
              <a:ea typeface="EB Garamond" charset="0"/>
              <a:cs typeface="EB Garamond" charset="0"/>
            </a:endParaRPr>
          </a:p>
        </p:txBody>
      </p:sp>
      <p:sp>
        <p:nvSpPr>
          <p:cNvPr id="11" name="Text 9"/>
          <p:cNvSpPr/>
          <p:nvPr/>
        </p:nvSpPr>
        <p:spPr>
          <a:xfrm>
            <a:off x="4656614" y="2971800"/>
            <a:ext cx="2965054" cy="8255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Pegado en </a:t>
            </a:r>
            <a:r>
              <a:rPr lang="es-CO" sz="1500" noProof="0" dirty="0" err="1">
                <a:solidFill>
                  <a:srgbClr val="3E4A57"/>
                </a:solidFill>
                <a:latin typeface="Public Sans" pitchFamily="34" charset="0"/>
                <a:ea typeface="Public Sans" pitchFamily="34" charset="-122"/>
                <a:cs typeface="Public Sans" pitchFamily="34" charset="-120"/>
              </a:rPr>
              <a:t>ChatGPT</a:t>
            </a:r>
            <a:r>
              <a:rPr lang="es-CO" sz="1500" noProof="0" dirty="0">
                <a:solidFill>
                  <a:srgbClr val="3E4A57"/>
                </a:solidFill>
                <a:latin typeface="Public Sans" pitchFamily="34" charset="0"/>
                <a:ea typeface="Public Sans" pitchFamily="34" charset="-122"/>
                <a:cs typeface="Public Sans" pitchFamily="34" charset="-120"/>
              </a:rPr>
              <a:t>, el tutor verifica, gradúa la ayuda y exige justificar.</a:t>
            </a:r>
            <a:endParaRPr lang="es-CO" sz="1500" noProof="0" dirty="0">
              <a:latin typeface="Public Sans" charset="0"/>
              <a:ea typeface="Public Sans" charset="0"/>
              <a:cs typeface="Public Sans" charset="0"/>
            </a:endParaRPr>
          </a:p>
        </p:txBody>
      </p:sp>
      <p:sp>
        <p:nvSpPr>
          <p:cNvPr id="12" name="Shape 10"/>
          <p:cNvSpPr/>
          <p:nvPr/>
        </p:nvSpPr>
        <p:spPr>
          <a:xfrm>
            <a:off x="7992507" y="1854200"/>
            <a:ext cx="3386693" cy="2171700"/>
          </a:xfrm>
          <a:prstGeom prst="roundRect">
            <a:avLst>
              <a:gd name="adj" fmla="val 4678"/>
            </a:avLst>
          </a:prstGeom>
          <a:solidFill>
            <a:srgbClr val="ECE6D8"/>
          </a:solidFill>
          <a:ln/>
        </p:spPr>
        <p:txBody>
          <a:bodyPr/>
          <a:lstStyle/>
          <a:p>
            <a:endParaRPr lang="es-CO" noProof="0" dirty="0"/>
          </a:p>
        </p:txBody>
      </p:sp>
      <p:sp>
        <p:nvSpPr>
          <p:cNvPr id="13" name="Text 11"/>
          <p:cNvSpPr/>
          <p:nvPr/>
        </p:nvSpPr>
        <p:spPr>
          <a:xfrm>
            <a:off x="8246507" y="2108200"/>
            <a:ext cx="2965054"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3</a:t>
            </a:r>
            <a:endParaRPr lang="es-CO" sz="2000" noProof="0" dirty="0">
              <a:latin typeface="EB Garamond" charset="0"/>
              <a:ea typeface="EB Garamond" charset="0"/>
              <a:cs typeface="EB Garamond" charset="0"/>
            </a:endParaRPr>
          </a:p>
        </p:txBody>
      </p:sp>
      <p:sp>
        <p:nvSpPr>
          <p:cNvPr id="14" name="Text 12"/>
          <p:cNvSpPr/>
          <p:nvPr/>
        </p:nvSpPr>
        <p:spPr>
          <a:xfrm>
            <a:off x="8246507" y="2565400"/>
            <a:ext cx="2965054"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Entregas</a:t>
            </a:r>
            <a:endParaRPr lang="es-CO" sz="2000" noProof="0" dirty="0">
              <a:latin typeface="EB Garamond" charset="0"/>
              <a:ea typeface="EB Garamond" charset="0"/>
              <a:cs typeface="EB Garamond" charset="0"/>
            </a:endParaRPr>
          </a:p>
        </p:txBody>
      </p:sp>
      <p:sp>
        <p:nvSpPr>
          <p:cNvPr id="15" name="Text 13"/>
          <p:cNvSpPr/>
          <p:nvPr/>
        </p:nvSpPr>
        <p:spPr>
          <a:xfrm>
            <a:off x="8246507" y="2971800"/>
            <a:ext cx="2965054" cy="8255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La conversación, el argumento final del estudiante y una encuesta.</a:t>
            </a:r>
            <a:endParaRPr lang="es-CO" sz="1500" noProof="0" dirty="0">
              <a:latin typeface="Public Sans" charset="0"/>
              <a:ea typeface="Public Sans" charset="0"/>
              <a:cs typeface="Public Sans" charset="0"/>
            </a:endParaRPr>
          </a:p>
        </p:txBody>
      </p:sp>
      <p:sp>
        <p:nvSpPr>
          <p:cNvPr id="16" name="Shape 14"/>
          <p:cNvSpPr/>
          <p:nvPr/>
        </p:nvSpPr>
        <p:spPr>
          <a:xfrm>
            <a:off x="831850" y="4330700"/>
            <a:ext cx="0" cy="899160"/>
          </a:xfrm>
          <a:prstGeom prst="line">
            <a:avLst/>
          </a:prstGeom>
          <a:noFill/>
          <a:ln w="38100">
            <a:solidFill>
              <a:srgbClr val="0F6B67"/>
            </a:solidFill>
            <a:prstDash val="solid"/>
          </a:ln>
        </p:spPr>
        <p:txBody>
          <a:bodyPr/>
          <a:lstStyle/>
          <a:p>
            <a:endParaRPr lang="es-CO" noProof="0" dirty="0"/>
          </a:p>
        </p:txBody>
      </p:sp>
      <p:sp>
        <p:nvSpPr>
          <p:cNvPr id="17" name="Text 15"/>
          <p:cNvSpPr/>
          <p:nvPr/>
        </p:nvSpPr>
        <p:spPr>
          <a:xfrm>
            <a:off x="1051560" y="4381500"/>
            <a:ext cx="10637469"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EL PROBLEMA</a:t>
            </a:r>
            <a:endParaRPr lang="es-CO" sz="1200" noProof="0" dirty="0">
              <a:latin typeface="Public Sans" charset="0"/>
              <a:ea typeface="Public Sans" charset="0"/>
              <a:cs typeface="Public Sans" charset="0"/>
            </a:endParaRPr>
          </a:p>
        </p:txBody>
      </p:sp>
      <p:sp>
        <p:nvSpPr>
          <p:cNvPr id="18" name="Text 16"/>
          <p:cNvSpPr/>
          <p:nvPr/>
        </p:nvSpPr>
        <p:spPr>
          <a:xfrm>
            <a:off x="1051560" y="4645661"/>
            <a:ext cx="10637469"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1C2B3A"/>
                </a:solidFill>
                <a:latin typeface="Public Sans" pitchFamily="34" charset="0"/>
                <a:ea typeface="Public Sans" pitchFamily="34" charset="-122"/>
                <a:cs typeface="Public Sans" pitchFamily="34" charset="-120"/>
              </a:rPr>
              <a:t>Con 40 m de malla y un muro como uno de los lados, ¿qué medidas dan al corral el área máxima? Resuelve y justifica tu respuesta.</a:t>
            </a:r>
            <a:endParaRPr lang="es-CO" sz="1500" noProof="0" dirty="0">
              <a:latin typeface="Public Sans" charset="0"/>
              <a:ea typeface="Public Sans" charset="0"/>
              <a:cs typeface="Public Sans" charset="0"/>
            </a:endParaRPr>
          </a:p>
        </p:txBody>
      </p:sp>
      <p:sp>
        <p:nvSpPr>
          <p:cNvPr id="19" name="Text 17"/>
          <p:cNvSpPr/>
          <p:nvPr/>
        </p:nvSpPr>
        <p:spPr>
          <a:xfrm>
            <a:off x="812800" y="6238239"/>
            <a:ext cx="4997577"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Inteligencia artificial como andamio cognitivo</a:t>
            </a:r>
            <a:endParaRPr lang="es-CO" sz="1200" noProof="0" dirty="0">
              <a:latin typeface="Public Sans" charset="0"/>
              <a:ea typeface="Public Sans" charset="0"/>
              <a:cs typeface="Public Sans" charset="0"/>
            </a:endParaRPr>
          </a:p>
        </p:txBody>
      </p:sp>
      <p:sp>
        <p:nvSpPr>
          <p:cNvPr id="20" name="Text 18"/>
          <p:cNvSpPr/>
          <p:nvPr/>
        </p:nvSpPr>
        <p:spPr>
          <a:xfrm>
            <a:off x="11236881" y="6238239"/>
            <a:ext cx="142319"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7</a:t>
            </a:r>
            <a:endParaRPr lang="es-CO" sz="1200" noProof="0" dirty="0">
              <a:latin typeface="Public Sans" charset="0"/>
              <a:ea typeface="Public Sans" charset="0"/>
              <a:cs typeface="Public Sans" charset="0"/>
            </a:endParaRPr>
          </a:p>
        </p:txBody>
      </p:sp>
      <p:sp>
        <p:nvSpPr>
          <p:cNvPr id="22" name="Rectángulo: esquinas redondeadas 21">
            <a:extLst>
              <a:ext uri="{FF2B5EF4-FFF2-40B4-BE49-F238E27FC236}">
                <a16:creationId xmlns:a16="http://schemas.microsoft.com/office/drawing/2014/main" id="{37E8D5A0-CA15-7F96-7528-C30F944C2B0E}"/>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4" name="Imagen 23">
            <a:extLst>
              <a:ext uri="{FF2B5EF4-FFF2-40B4-BE49-F238E27FC236}">
                <a16:creationId xmlns:a16="http://schemas.microsoft.com/office/drawing/2014/main" id="{6B5B94D4-9921-25E9-B0B7-08BDD78827F5}"/>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C2B3A"/>
        </a:solid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24A2E8DE-F916-98FD-29F0-4530540FB762}"/>
              </a:ext>
            </a:extLst>
          </p:cNvPr>
          <p:cNvPicPr>
            <a:picLocks noChangeAspect="1"/>
          </p:cNvPicPr>
          <p:nvPr/>
        </p:nvPicPr>
        <p:blipFill>
          <a:blip r:embed="rId3">
            <a:alphaModFix amt="5000"/>
          </a:blip>
          <a:stretch>
            <a:fillRect/>
          </a:stretch>
        </p:blipFill>
        <p:spPr>
          <a:xfrm>
            <a:off x="6154391" y="1316199"/>
            <a:ext cx="5541801" cy="5541801"/>
          </a:xfrm>
          <a:prstGeom prst="rect">
            <a:avLst/>
          </a:prstGeom>
        </p:spPr>
      </p:pic>
      <p:sp>
        <p:nvSpPr>
          <p:cNvPr id="2" name="Text 0"/>
          <p:cNvSpPr/>
          <p:nvPr/>
        </p:nvSpPr>
        <p:spPr>
          <a:xfrm>
            <a:off x="812800" y="2532382"/>
            <a:ext cx="10883392" cy="736600"/>
          </a:xfrm>
          <a:prstGeom prst="rect">
            <a:avLst/>
          </a:prstGeom>
          <a:noFill/>
          <a:ln/>
        </p:spPr>
        <p:txBody>
          <a:bodyPr wrap="square" lIns="0" tIns="0" rIns="0" bIns="0" rtlCol="0" anchor="t">
            <a:normAutofit/>
          </a:bodyPr>
          <a:lstStyle/>
          <a:p>
            <a:pPr marL="0" indent="0" algn="l">
              <a:lnSpc>
                <a:spcPts val="5600"/>
              </a:lnSpc>
              <a:buNone/>
            </a:pPr>
            <a:r>
              <a:rPr lang="es-CO" sz="5600" b="1" noProof="0" dirty="0">
                <a:solidFill>
                  <a:srgbClr val="8FD3CC"/>
                </a:solidFill>
                <a:latin typeface="EB Garamond" pitchFamily="18" charset="0"/>
                <a:ea typeface="EB Garamond" pitchFamily="18" charset="-122"/>
                <a:cs typeface="EB Garamond" pitchFamily="18" charset="-120"/>
              </a:rPr>
              <a:t>02</a:t>
            </a:r>
            <a:endParaRPr lang="es-CO" sz="5600" noProof="0" dirty="0">
              <a:latin typeface="EB Garamond" charset="0"/>
              <a:ea typeface="EB Garamond" charset="0"/>
              <a:cs typeface="EB Garamond" charset="0"/>
            </a:endParaRPr>
          </a:p>
        </p:txBody>
      </p:sp>
      <p:sp>
        <p:nvSpPr>
          <p:cNvPr id="3" name="Text 1"/>
          <p:cNvSpPr>
            <a:spLocks noGrp="1"/>
          </p:cNvSpPr>
          <p:nvPr>
            <p:ph type="title"/>
          </p:nvPr>
        </p:nvSpPr>
        <p:spPr>
          <a:xfrm>
            <a:off x="812800" y="3395982"/>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F6F3EC"/>
                </a:solidFill>
                <a:latin typeface="EB Garamond" pitchFamily="18" charset="0"/>
                <a:ea typeface="EB Garamond" pitchFamily="18" charset="-122"/>
                <a:cs typeface="EB Garamond" pitchFamily="18" charset="-120"/>
              </a:rPr>
              <a:t>El diseño del andamio</a:t>
            </a:r>
            <a:endParaRPr lang="es-CO" sz="3200" noProof="0" dirty="0">
              <a:latin typeface="EB Garamond" charset="0"/>
              <a:ea typeface="EB Garamond" charset="0"/>
              <a:cs typeface="EB Garamond" charset="0"/>
            </a:endParaRPr>
          </a:p>
        </p:txBody>
      </p:sp>
      <p:sp>
        <p:nvSpPr>
          <p:cNvPr id="4" name="Text 2"/>
          <p:cNvSpPr/>
          <p:nvPr/>
        </p:nvSpPr>
        <p:spPr>
          <a:xfrm>
            <a:off x="812800" y="3995421"/>
            <a:ext cx="10883392"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B9C3CC"/>
                </a:solidFill>
                <a:latin typeface="EB Garamond" pitchFamily="18" charset="0"/>
                <a:ea typeface="EB Garamond" pitchFamily="18" charset="-122"/>
                <a:cs typeface="EB Garamond" pitchFamily="18" charset="-120"/>
              </a:rPr>
              <a:t>Cinco versiones del </a:t>
            </a:r>
            <a:r>
              <a:rPr lang="es-CO" sz="2000" i="1" noProof="0" dirty="0" err="1">
                <a:solidFill>
                  <a:srgbClr val="B9C3CC"/>
                </a:solidFill>
                <a:latin typeface="EB Garamond" pitchFamily="18" charset="0"/>
                <a:ea typeface="EB Garamond" pitchFamily="18" charset="-122"/>
                <a:cs typeface="EB Garamond" pitchFamily="18" charset="-120"/>
              </a:rPr>
              <a:t>prompt</a:t>
            </a:r>
            <a:r>
              <a:rPr lang="es-CO" sz="2000" i="1" noProof="0" dirty="0">
                <a:solidFill>
                  <a:srgbClr val="B9C3CC"/>
                </a:solidFill>
                <a:latin typeface="EB Garamond" pitchFamily="18" charset="0"/>
                <a:ea typeface="EB Garamond" pitchFamily="18" charset="-122"/>
                <a:cs typeface="EB Garamond" pitchFamily="18" charset="-120"/>
              </a:rPr>
              <a:t> y un juicio docente detrás de cada una</a:t>
            </a:r>
            <a:endParaRPr lang="es-CO" sz="2000" noProof="0" dirty="0">
              <a:latin typeface="EB Garamond" charset="0"/>
              <a:ea typeface="EB Garamond" charset="0"/>
              <a:cs typeface="EB Garamond" charset="0"/>
            </a:endParaRPr>
          </a:p>
        </p:txBody>
      </p:sp>
      <p:sp>
        <p:nvSpPr>
          <p:cNvPr id="6" name="Rectángulo: esquinas redondeadas 5">
            <a:extLst>
              <a:ext uri="{FF2B5EF4-FFF2-40B4-BE49-F238E27FC236}">
                <a16:creationId xmlns:a16="http://schemas.microsoft.com/office/drawing/2014/main" id="{446CE992-ED26-3427-107B-6F3664C47089}"/>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Imagen 7">
            <a:extLst>
              <a:ext uri="{FF2B5EF4-FFF2-40B4-BE49-F238E27FC236}">
                <a16:creationId xmlns:a16="http://schemas.microsoft.com/office/drawing/2014/main" id="{EBE4DE83-BE70-11D6-3E17-BDD316EC66F1}"/>
              </a:ext>
            </a:extLst>
          </p:cNvPr>
          <p:cNvPicPr>
            <a:picLocks noChangeAspect="1"/>
          </p:cNvPicPr>
          <p:nvPr/>
        </p:nvPicPr>
        <p:blipFill>
          <a:blip r:embed="rId4"/>
          <a:stretch>
            <a:fillRect/>
          </a:stretch>
        </p:blipFill>
        <p:spPr>
          <a:xfrm>
            <a:off x="9355433" y="381859"/>
            <a:ext cx="2611389" cy="42436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EL DISEÑO</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Cinco versiones del </a:t>
            </a:r>
            <a:r>
              <a:rPr lang="es-CO" sz="3200" b="1" i="0" noProof="0" dirty="0" err="1">
                <a:solidFill>
                  <a:srgbClr val="1C2B3A"/>
                </a:solidFill>
                <a:latin typeface="EB Garamond" pitchFamily="18" charset="0"/>
                <a:ea typeface="EB Garamond" pitchFamily="18" charset="-122"/>
                <a:cs typeface="EB Garamond" pitchFamily="18" charset="-120"/>
              </a:rPr>
              <a:t>prompt</a:t>
            </a:r>
            <a:r>
              <a:rPr lang="es-CO" sz="3200" b="1" i="0" noProof="0" dirty="0">
                <a:solidFill>
                  <a:srgbClr val="1C2B3A"/>
                </a:solidFill>
                <a:latin typeface="EB Garamond" pitchFamily="18" charset="0"/>
                <a:ea typeface="EB Garamond" pitchFamily="18" charset="-122"/>
                <a:cs typeface="EB Garamond" pitchFamily="18" charset="-120"/>
              </a:rPr>
              <a:t>, cada una nació de un incidente</a:t>
            </a:r>
            <a:endParaRPr lang="es-CO" sz="3200" noProof="0" dirty="0">
              <a:latin typeface="EB Garamond" charset="0"/>
              <a:ea typeface="EB Garamond" charset="0"/>
              <a:cs typeface="EB Garamond" charset="0"/>
            </a:endParaRPr>
          </a:p>
        </p:txBody>
      </p:sp>
      <p:sp>
        <p:nvSpPr>
          <p:cNvPr id="4" name="Shape 2"/>
          <p:cNvSpPr/>
          <p:nvPr/>
        </p:nvSpPr>
        <p:spPr>
          <a:xfrm>
            <a:off x="812800" y="1854200"/>
            <a:ext cx="1987233" cy="2212340"/>
          </a:xfrm>
          <a:prstGeom prst="roundRect">
            <a:avLst>
              <a:gd name="adj" fmla="val 5113"/>
            </a:avLst>
          </a:prstGeom>
          <a:solidFill>
            <a:srgbClr val="ECE6D8"/>
          </a:solidFill>
          <a:ln/>
        </p:spPr>
        <p:txBody>
          <a:bodyPr/>
          <a:lstStyle/>
          <a:p>
            <a:endParaRPr lang="es-CO" noProof="0" dirty="0"/>
          </a:p>
        </p:txBody>
      </p:sp>
      <p:sp>
        <p:nvSpPr>
          <p:cNvPr id="5" name="Text 3"/>
          <p:cNvSpPr/>
          <p:nvPr/>
        </p:nvSpPr>
        <p:spPr>
          <a:xfrm>
            <a:off x="990600" y="2032000"/>
            <a:ext cx="1682433"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V1.0</a:t>
            </a:r>
            <a:endParaRPr lang="es-CO" sz="2000" noProof="0" dirty="0">
              <a:latin typeface="EB Garamond" charset="0"/>
              <a:ea typeface="EB Garamond" charset="0"/>
              <a:cs typeface="EB Garamond" charset="0"/>
            </a:endParaRPr>
          </a:p>
        </p:txBody>
      </p:sp>
      <p:sp>
        <p:nvSpPr>
          <p:cNvPr id="6" name="Text 4"/>
          <p:cNvSpPr/>
          <p:nvPr/>
        </p:nvSpPr>
        <p:spPr>
          <a:xfrm>
            <a:off x="990600" y="2463800"/>
            <a:ext cx="1682433" cy="273050"/>
          </a:xfrm>
          <a:prstGeom prst="rect">
            <a:avLst/>
          </a:prstGeom>
          <a:noFill/>
          <a:ln/>
        </p:spPr>
        <p:txBody>
          <a:bodyPr wrap="square" lIns="0" tIns="0" rIns="0" bIns="0" rtlCol="0" anchor="t">
            <a:normAutofit/>
          </a:bodyPr>
          <a:lstStyle/>
          <a:p>
            <a:pPr marL="0" indent="0" algn="l">
              <a:lnSpc>
                <a:spcPts val="1950"/>
              </a:lnSpc>
              <a:buNone/>
            </a:pPr>
            <a:r>
              <a:rPr lang="es-CO" sz="1500" b="1" noProof="0" dirty="0">
                <a:solidFill>
                  <a:srgbClr val="1C2B3A"/>
                </a:solidFill>
                <a:latin typeface="Public Sans" pitchFamily="34" charset="0"/>
                <a:ea typeface="Public Sans" pitchFamily="34" charset="-122"/>
                <a:cs typeface="Public Sans" pitchFamily="34" charset="-120"/>
              </a:rPr>
              <a:t>Toulmin rígido</a:t>
            </a:r>
            <a:endParaRPr lang="es-CO" sz="1500" noProof="0" dirty="0">
              <a:latin typeface="Public Sans" charset="0"/>
              <a:ea typeface="Public Sans" charset="0"/>
              <a:cs typeface="Public Sans" charset="0"/>
            </a:endParaRPr>
          </a:p>
        </p:txBody>
      </p:sp>
      <p:sp>
        <p:nvSpPr>
          <p:cNvPr id="7" name="Text 5"/>
          <p:cNvSpPr/>
          <p:nvPr/>
        </p:nvSpPr>
        <p:spPr>
          <a:xfrm>
            <a:off x="990600" y="2787650"/>
            <a:ext cx="1682433" cy="87884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Validó un paso falso, −4x = 0, y leyó una respuesta fuera de contexto.</a:t>
            </a:r>
            <a:endParaRPr lang="es-CO" sz="1200" noProof="0" dirty="0">
              <a:latin typeface="Public Sans" charset="0"/>
              <a:ea typeface="Public Sans" charset="0"/>
              <a:cs typeface="Public Sans" charset="0"/>
            </a:endParaRPr>
          </a:p>
        </p:txBody>
      </p:sp>
      <p:sp>
        <p:nvSpPr>
          <p:cNvPr id="8" name="Shape 6"/>
          <p:cNvSpPr/>
          <p:nvPr/>
        </p:nvSpPr>
        <p:spPr>
          <a:xfrm>
            <a:off x="2952433" y="1854200"/>
            <a:ext cx="1987312" cy="2212340"/>
          </a:xfrm>
          <a:prstGeom prst="roundRect">
            <a:avLst>
              <a:gd name="adj" fmla="val 5112"/>
            </a:avLst>
          </a:prstGeom>
          <a:solidFill>
            <a:srgbClr val="ECE6D8"/>
          </a:solidFill>
          <a:ln/>
        </p:spPr>
        <p:txBody>
          <a:bodyPr/>
          <a:lstStyle/>
          <a:p>
            <a:endParaRPr lang="es-CO" noProof="0" dirty="0"/>
          </a:p>
        </p:txBody>
      </p:sp>
      <p:sp>
        <p:nvSpPr>
          <p:cNvPr id="9" name="Text 7"/>
          <p:cNvSpPr/>
          <p:nvPr/>
        </p:nvSpPr>
        <p:spPr>
          <a:xfrm>
            <a:off x="3130233" y="2032000"/>
            <a:ext cx="1682512"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V2.0</a:t>
            </a:r>
            <a:endParaRPr lang="es-CO" sz="2000" noProof="0" dirty="0">
              <a:latin typeface="EB Garamond" charset="0"/>
              <a:ea typeface="EB Garamond" charset="0"/>
              <a:cs typeface="EB Garamond" charset="0"/>
            </a:endParaRPr>
          </a:p>
        </p:txBody>
      </p:sp>
      <p:sp>
        <p:nvSpPr>
          <p:cNvPr id="10" name="Text 8"/>
          <p:cNvSpPr/>
          <p:nvPr/>
        </p:nvSpPr>
        <p:spPr>
          <a:xfrm>
            <a:off x="3130233" y="2463800"/>
            <a:ext cx="1682512" cy="520700"/>
          </a:xfrm>
          <a:prstGeom prst="rect">
            <a:avLst/>
          </a:prstGeom>
          <a:noFill/>
          <a:ln/>
        </p:spPr>
        <p:txBody>
          <a:bodyPr wrap="square" lIns="0" tIns="0" rIns="0" bIns="0" rtlCol="0" anchor="t">
            <a:normAutofit/>
          </a:bodyPr>
          <a:lstStyle/>
          <a:p>
            <a:pPr marL="0" indent="0" algn="l">
              <a:lnSpc>
                <a:spcPts val="1950"/>
              </a:lnSpc>
              <a:buNone/>
            </a:pPr>
            <a:r>
              <a:rPr lang="es-CO" sz="1500" b="1" noProof="0" dirty="0">
                <a:solidFill>
                  <a:srgbClr val="1C2B3A"/>
                </a:solidFill>
                <a:latin typeface="Public Sans" pitchFamily="34" charset="0"/>
                <a:ea typeface="Public Sans" pitchFamily="34" charset="-122"/>
                <a:cs typeface="Public Sans" pitchFamily="34" charset="-120"/>
              </a:rPr>
              <a:t>Verificar y graduar</a:t>
            </a:r>
            <a:endParaRPr lang="es-CO" sz="1500" noProof="0" dirty="0">
              <a:latin typeface="Public Sans" charset="0"/>
              <a:ea typeface="Public Sans" charset="0"/>
              <a:cs typeface="Public Sans" charset="0"/>
            </a:endParaRPr>
          </a:p>
        </p:txBody>
      </p:sp>
      <p:sp>
        <p:nvSpPr>
          <p:cNvPr id="11" name="Text 9"/>
          <p:cNvSpPr/>
          <p:nvPr/>
        </p:nvSpPr>
        <p:spPr>
          <a:xfrm>
            <a:off x="3130233" y="3035300"/>
            <a:ext cx="1682512" cy="66548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Resolvió de más y entregó una síntesis lista para copiar.</a:t>
            </a:r>
            <a:endParaRPr lang="es-CO" sz="1200" noProof="0" dirty="0">
              <a:latin typeface="Public Sans" charset="0"/>
              <a:ea typeface="Public Sans" charset="0"/>
              <a:cs typeface="Public Sans" charset="0"/>
            </a:endParaRPr>
          </a:p>
        </p:txBody>
      </p:sp>
      <p:sp>
        <p:nvSpPr>
          <p:cNvPr id="12" name="Shape 10"/>
          <p:cNvSpPr/>
          <p:nvPr/>
        </p:nvSpPr>
        <p:spPr>
          <a:xfrm>
            <a:off x="5092145" y="1854200"/>
            <a:ext cx="1987312" cy="2212340"/>
          </a:xfrm>
          <a:prstGeom prst="roundRect">
            <a:avLst>
              <a:gd name="adj" fmla="val 5112"/>
            </a:avLst>
          </a:prstGeom>
          <a:solidFill>
            <a:srgbClr val="ECE6D8"/>
          </a:solidFill>
          <a:ln/>
        </p:spPr>
        <p:txBody>
          <a:bodyPr/>
          <a:lstStyle/>
          <a:p>
            <a:endParaRPr lang="es-CO" noProof="0" dirty="0"/>
          </a:p>
        </p:txBody>
      </p:sp>
      <p:sp>
        <p:nvSpPr>
          <p:cNvPr id="13" name="Text 11"/>
          <p:cNvSpPr/>
          <p:nvPr/>
        </p:nvSpPr>
        <p:spPr>
          <a:xfrm>
            <a:off x="5269945" y="2032000"/>
            <a:ext cx="1682512"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V3.0</a:t>
            </a:r>
            <a:endParaRPr lang="es-CO" sz="2000" noProof="0" dirty="0">
              <a:latin typeface="EB Garamond" charset="0"/>
              <a:ea typeface="EB Garamond" charset="0"/>
              <a:cs typeface="EB Garamond" charset="0"/>
            </a:endParaRPr>
          </a:p>
        </p:txBody>
      </p:sp>
      <p:sp>
        <p:nvSpPr>
          <p:cNvPr id="14" name="Text 12"/>
          <p:cNvSpPr/>
          <p:nvPr/>
        </p:nvSpPr>
        <p:spPr>
          <a:xfrm>
            <a:off x="5269945" y="2463800"/>
            <a:ext cx="1682512" cy="520700"/>
          </a:xfrm>
          <a:prstGeom prst="rect">
            <a:avLst/>
          </a:prstGeom>
          <a:noFill/>
          <a:ln/>
        </p:spPr>
        <p:txBody>
          <a:bodyPr wrap="square" lIns="0" tIns="0" rIns="0" bIns="0" rtlCol="0" anchor="t">
            <a:normAutofit/>
          </a:bodyPr>
          <a:lstStyle/>
          <a:p>
            <a:pPr marL="0" indent="0" algn="l">
              <a:lnSpc>
                <a:spcPts val="1950"/>
              </a:lnSpc>
              <a:buNone/>
            </a:pPr>
            <a:r>
              <a:rPr lang="es-CO" sz="1500" b="1" noProof="0" dirty="0">
                <a:solidFill>
                  <a:srgbClr val="1C2B3A"/>
                </a:solidFill>
                <a:latin typeface="Public Sans" pitchFamily="34" charset="0"/>
                <a:ea typeface="Public Sans" pitchFamily="34" charset="-122"/>
                <a:cs typeface="Public Sans" pitchFamily="34" charset="-120"/>
              </a:rPr>
              <a:t>Proteger la autoría</a:t>
            </a:r>
            <a:endParaRPr lang="es-CO" sz="1500" noProof="0" dirty="0">
              <a:latin typeface="Public Sans" charset="0"/>
              <a:ea typeface="Public Sans" charset="0"/>
              <a:cs typeface="Public Sans" charset="0"/>
            </a:endParaRPr>
          </a:p>
        </p:txBody>
      </p:sp>
      <p:sp>
        <p:nvSpPr>
          <p:cNvPr id="15" name="Text 13"/>
          <p:cNvSpPr/>
          <p:nvPr/>
        </p:nvSpPr>
        <p:spPr>
          <a:xfrm>
            <a:off x="5269945" y="3035300"/>
            <a:ext cx="1682512" cy="87884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Ante peticiones repetidas, resolvió el problema por entregas.</a:t>
            </a:r>
            <a:endParaRPr lang="es-CO" sz="1200" noProof="0" dirty="0">
              <a:latin typeface="Public Sans" charset="0"/>
              <a:ea typeface="Public Sans" charset="0"/>
              <a:cs typeface="Public Sans" charset="0"/>
            </a:endParaRPr>
          </a:p>
        </p:txBody>
      </p:sp>
      <p:sp>
        <p:nvSpPr>
          <p:cNvPr id="16" name="Shape 14"/>
          <p:cNvSpPr/>
          <p:nvPr/>
        </p:nvSpPr>
        <p:spPr>
          <a:xfrm>
            <a:off x="7231856" y="1854200"/>
            <a:ext cx="1987312" cy="2212340"/>
          </a:xfrm>
          <a:prstGeom prst="roundRect">
            <a:avLst>
              <a:gd name="adj" fmla="val 5112"/>
            </a:avLst>
          </a:prstGeom>
          <a:solidFill>
            <a:srgbClr val="ECE6D8"/>
          </a:solidFill>
          <a:ln/>
        </p:spPr>
        <p:txBody>
          <a:bodyPr/>
          <a:lstStyle/>
          <a:p>
            <a:endParaRPr lang="es-CO" noProof="0" dirty="0"/>
          </a:p>
        </p:txBody>
      </p:sp>
      <p:sp>
        <p:nvSpPr>
          <p:cNvPr id="17" name="Text 15"/>
          <p:cNvSpPr/>
          <p:nvPr/>
        </p:nvSpPr>
        <p:spPr>
          <a:xfrm>
            <a:off x="7409656" y="2032000"/>
            <a:ext cx="1682512"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V3.1</a:t>
            </a:r>
            <a:endParaRPr lang="es-CO" sz="2000" noProof="0" dirty="0">
              <a:latin typeface="EB Garamond" charset="0"/>
              <a:ea typeface="EB Garamond" charset="0"/>
              <a:cs typeface="EB Garamond" charset="0"/>
            </a:endParaRPr>
          </a:p>
        </p:txBody>
      </p:sp>
      <p:sp>
        <p:nvSpPr>
          <p:cNvPr id="18" name="Text 16"/>
          <p:cNvSpPr/>
          <p:nvPr/>
        </p:nvSpPr>
        <p:spPr>
          <a:xfrm>
            <a:off x="7409656" y="2463800"/>
            <a:ext cx="1682512" cy="520700"/>
          </a:xfrm>
          <a:prstGeom prst="rect">
            <a:avLst/>
          </a:prstGeom>
          <a:noFill/>
          <a:ln/>
        </p:spPr>
        <p:txBody>
          <a:bodyPr wrap="square" lIns="0" tIns="0" rIns="0" bIns="0" rtlCol="0" anchor="t">
            <a:normAutofit/>
          </a:bodyPr>
          <a:lstStyle/>
          <a:p>
            <a:pPr marL="0" indent="0" algn="l">
              <a:lnSpc>
                <a:spcPts val="1950"/>
              </a:lnSpc>
              <a:buNone/>
            </a:pPr>
            <a:r>
              <a:rPr lang="es-CO" sz="1500" b="1" noProof="0" dirty="0">
                <a:solidFill>
                  <a:srgbClr val="1C2B3A"/>
                </a:solidFill>
                <a:latin typeface="Public Sans" pitchFamily="34" charset="0"/>
                <a:ea typeface="Public Sans" pitchFamily="34" charset="-122"/>
                <a:cs typeface="Public Sans" pitchFamily="34" charset="-120"/>
              </a:rPr>
              <a:t>Participación verificable</a:t>
            </a:r>
            <a:endParaRPr lang="es-CO" sz="1500" noProof="0" dirty="0">
              <a:latin typeface="Public Sans" charset="0"/>
              <a:ea typeface="Public Sans" charset="0"/>
              <a:cs typeface="Public Sans" charset="0"/>
            </a:endParaRPr>
          </a:p>
        </p:txBody>
      </p:sp>
      <p:sp>
        <p:nvSpPr>
          <p:cNvPr id="19" name="Text 17"/>
          <p:cNvSpPr/>
          <p:nvPr/>
        </p:nvSpPr>
        <p:spPr>
          <a:xfrm>
            <a:off x="7409656" y="3035300"/>
            <a:ext cx="1682512" cy="87884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No aclaró una respuesta ambigua y pidió cerrar sin el dominio.</a:t>
            </a:r>
            <a:endParaRPr lang="es-CO" sz="1200" noProof="0" dirty="0">
              <a:latin typeface="Public Sans" charset="0"/>
              <a:ea typeface="Public Sans" charset="0"/>
              <a:cs typeface="Public Sans" charset="0"/>
            </a:endParaRPr>
          </a:p>
        </p:txBody>
      </p:sp>
      <p:sp>
        <p:nvSpPr>
          <p:cNvPr id="20" name="Shape 18"/>
          <p:cNvSpPr/>
          <p:nvPr/>
        </p:nvSpPr>
        <p:spPr>
          <a:xfrm>
            <a:off x="9377918" y="1860550"/>
            <a:ext cx="1994932" cy="2199640"/>
          </a:xfrm>
          <a:prstGeom prst="roundRect">
            <a:avLst>
              <a:gd name="adj" fmla="val 4775"/>
            </a:avLst>
          </a:prstGeom>
          <a:solidFill>
            <a:srgbClr val="DCEBE8"/>
          </a:solidFill>
          <a:ln w="12700">
            <a:solidFill>
              <a:srgbClr val="0F6B67"/>
            </a:solidFill>
            <a:prstDash val="solid"/>
          </a:ln>
        </p:spPr>
        <p:txBody>
          <a:bodyPr/>
          <a:lstStyle/>
          <a:p>
            <a:endParaRPr lang="es-CO" noProof="0" dirty="0"/>
          </a:p>
        </p:txBody>
      </p:sp>
      <p:sp>
        <p:nvSpPr>
          <p:cNvPr id="21" name="Text 19"/>
          <p:cNvSpPr/>
          <p:nvPr/>
        </p:nvSpPr>
        <p:spPr>
          <a:xfrm>
            <a:off x="9559528" y="2042164"/>
            <a:ext cx="1682512"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V3.2</a:t>
            </a:r>
            <a:endParaRPr lang="es-CO" sz="2000" noProof="0" dirty="0">
              <a:latin typeface="EB Garamond" charset="0"/>
              <a:ea typeface="EB Garamond" charset="0"/>
              <a:cs typeface="EB Garamond" charset="0"/>
            </a:endParaRPr>
          </a:p>
        </p:txBody>
      </p:sp>
      <p:sp>
        <p:nvSpPr>
          <p:cNvPr id="22" name="Text 20"/>
          <p:cNvSpPr/>
          <p:nvPr/>
        </p:nvSpPr>
        <p:spPr>
          <a:xfrm>
            <a:off x="9559528" y="2473964"/>
            <a:ext cx="1682512" cy="273050"/>
          </a:xfrm>
          <a:prstGeom prst="rect">
            <a:avLst/>
          </a:prstGeom>
          <a:noFill/>
          <a:ln/>
        </p:spPr>
        <p:txBody>
          <a:bodyPr wrap="square" lIns="0" tIns="0" rIns="0" bIns="0" rtlCol="0" anchor="t">
            <a:normAutofit/>
          </a:bodyPr>
          <a:lstStyle/>
          <a:p>
            <a:pPr marL="0" indent="0" algn="l">
              <a:lnSpc>
                <a:spcPts val="1950"/>
              </a:lnSpc>
              <a:buNone/>
            </a:pPr>
            <a:r>
              <a:rPr lang="es-CO" sz="1500" b="1" noProof="0" dirty="0">
                <a:solidFill>
                  <a:srgbClr val="1C2B3A"/>
                </a:solidFill>
                <a:latin typeface="Public Sans" pitchFamily="34" charset="0"/>
                <a:ea typeface="Public Sans" pitchFamily="34" charset="-122"/>
                <a:cs typeface="Public Sans" pitchFamily="34" charset="-120"/>
              </a:rPr>
              <a:t>Cierre exigente</a:t>
            </a:r>
            <a:endParaRPr lang="es-CO" sz="1500" noProof="0" dirty="0">
              <a:latin typeface="Public Sans" charset="0"/>
              <a:ea typeface="Public Sans" charset="0"/>
              <a:cs typeface="Public Sans" charset="0"/>
            </a:endParaRPr>
          </a:p>
        </p:txBody>
      </p:sp>
      <p:sp>
        <p:nvSpPr>
          <p:cNvPr id="23" name="Text 21"/>
          <p:cNvSpPr/>
          <p:nvPr/>
        </p:nvSpPr>
        <p:spPr>
          <a:xfrm>
            <a:off x="9559528" y="2797814"/>
            <a:ext cx="1682512" cy="109220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Aclara antes de corregir y no cierra sin dominio ni máximo global. Es la versión aplicada.</a:t>
            </a:r>
            <a:endParaRPr lang="es-CO" sz="1200" noProof="0" dirty="0">
              <a:latin typeface="Public Sans" charset="0"/>
              <a:ea typeface="Public Sans" charset="0"/>
              <a:cs typeface="Public Sans" charset="0"/>
            </a:endParaRPr>
          </a:p>
        </p:txBody>
      </p:sp>
      <p:sp>
        <p:nvSpPr>
          <p:cNvPr id="24" name="Text 22"/>
          <p:cNvSpPr/>
          <p:nvPr/>
        </p:nvSpPr>
        <p:spPr>
          <a:xfrm>
            <a:off x="812800" y="6238242"/>
            <a:ext cx="7972806"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Fuente: mejoramiento del </a:t>
            </a:r>
            <a:r>
              <a:rPr lang="es-CO" sz="1200" noProof="0" dirty="0" err="1">
                <a:solidFill>
                  <a:srgbClr val="5F6873"/>
                </a:solidFill>
                <a:latin typeface="Public Sans" pitchFamily="34" charset="0"/>
                <a:ea typeface="Public Sans" pitchFamily="34" charset="-122"/>
                <a:cs typeface="Public Sans" pitchFamily="34" charset="-120"/>
              </a:rPr>
              <a:t>prompt</a:t>
            </a:r>
            <a:r>
              <a:rPr lang="es-CO" sz="1200" noProof="0" dirty="0">
                <a:solidFill>
                  <a:srgbClr val="5F6873"/>
                </a:solidFill>
                <a:latin typeface="Public Sans" pitchFamily="34" charset="0"/>
                <a:ea typeface="Public Sans" pitchFamily="34" charset="-122"/>
                <a:cs typeface="Public Sans" pitchFamily="34" charset="-120"/>
              </a:rPr>
              <a:t> · pilotos con dos estudiantes y pruebas propias</a:t>
            </a:r>
            <a:endParaRPr lang="es-CO" sz="1200" noProof="0" dirty="0">
              <a:latin typeface="Public Sans" charset="0"/>
              <a:ea typeface="Public Sans" charset="0"/>
              <a:cs typeface="Public Sans" charset="0"/>
            </a:endParaRPr>
          </a:p>
        </p:txBody>
      </p:sp>
      <p:sp>
        <p:nvSpPr>
          <p:cNvPr id="25" name="Text 23"/>
          <p:cNvSpPr/>
          <p:nvPr/>
        </p:nvSpPr>
        <p:spPr>
          <a:xfrm>
            <a:off x="11233150" y="6238242"/>
            <a:ext cx="146050"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9</a:t>
            </a:r>
            <a:endParaRPr lang="es-CO" sz="1200" noProof="0" dirty="0">
              <a:latin typeface="Public Sans" charset="0"/>
              <a:ea typeface="Public Sans" charset="0"/>
              <a:cs typeface="Public Sans" charset="0"/>
            </a:endParaRPr>
          </a:p>
        </p:txBody>
      </p:sp>
      <p:sp>
        <p:nvSpPr>
          <p:cNvPr id="29" name="Rectángulo: esquinas redondeadas 28">
            <a:extLst>
              <a:ext uri="{FF2B5EF4-FFF2-40B4-BE49-F238E27FC236}">
                <a16:creationId xmlns:a16="http://schemas.microsoft.com/office/drawing/2014/main" id="{D2012E7B-F7F1-20D0-D0DD-F78244A33C98}"/>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1" name="Imagen 30">
            <a:extLst>
              <a:ext uri="{FF2B5EF4-FFF2-40B4-BE49-F238E27FC236}">
                <a16:creationId xmlns:a16="http://schemas.microsoft.com/office/drawing/2014/main" id="{F4001696-9D35-7E24-70D3-6899978BC475}"/>
              </a:ext>
            </a:extLst>
          </p:cNvPr>
          <p:cNvPicPr>
            <a:picLocks noChangeAspect="1"/>
          </p:cNvPicPr>
          <p:nvPr/>
        </p:nvPicPr>
        <p:blipFill>
          <a:blip r:embed="rId3"/>
          <a:stretch>
            <a:fillRect/>
          </a:stretch>
        </p:blipFill>
        <p:spPr>
          <a:xfrm>
            <a:off x="9355433" y="381859"/>
            <a:ext cx="2611389" cy="424367"/>
          </a:xfrm>
          <a:prstGeom prst="rect">
            <a:avLst/>
          </a:prstGeom>
        </p:spPr>
      </p:pic>
      <p:cxnSp>
        <p:nvCxnSpPr>
          <p:cNvPr id="27" name="Conector recto de flecha 26">
            <a:extLst>
              <a:ext uri="{FF2B5EF4-FFF2-40B4-BE49-F238E27FC236}">
                <a16:creationId xmlns:a16="http://schemas.microsoft.com/office/drawing/2014/main" id="{55D31A82-9A50-DCE9-90C5-F4F834BAA2CD}"/>
              </a:ext>
            </a:extLst>
          </p:cNvPr>
          <p:cNvCxnSpPr/>
          <p:nvPr/>
        </p:nvCxnSpPr>
        <p:spPr>
          <a:xfrm>
            <a:off x="1579983" y="4917233"/>
            <a:ext cx="90320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CE6D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LO QUE ENSEÑÓ EL DISEÑO</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Tres reglas que el tutor necesitó por escrito</a:t>
            </a:r>
            <a:endParaRPr lang="es-CO" sz="3200" noProof="0" dirty="0">
              <a:latin typeface="EB Garamond" charset="0"/>
              <a:ea typeface="EB Garamond" charset="0"/>
              <a:cs typeface="EB Garamond" charset="0"/>
            </a:endParaRPr>
          </a:p>
        </p:txBody>
      </p:sp>
      <p:sp>
        <p:nvSpPr>
          <p:cNvPr id="4" name="Shape 2"/>
          <p:cNvSpPr/>
          <p:nvPr/>
        </p:nvSpPr>
        <p:spPr>
          <a:xfrm>
            <a:off x="812800" y="1854200"/>
            <a:ext cx="3386614" cy="2527300"/>
          </a:xfrm>
          <a:prstGeom prst="roundRect">
            <a:avLst>
              <a:gd name="adj" fmla="val 4020"/>
            </a:avLst>
          </a:prstGeom>
          <a:solidFill>
            <a:srgbClr val="F6F3EC"/>
          </a:solidFill>
          <a:ln/>
        </p:spPr>
        <p:txBody>
          <a:bodyPr/>
          <a:lstStyle/>
          <a:p>
            <a:endParaRPr lang="es-CO" noProof="0" dirty="0"/>
          </a:p>
        </p:txBody>
      </p:sp>
      <p:sp>
        <p:nvSpPr>
          <p:cNvPr id="5" name="Text 3"/>
          <p:cNvSpPr/>
          <p:nvPr/>
        </p:nvSpPr>
        <p:spPr>
          <a:xfrm>
            <a:off x="1066800" y="2108200"/>
            <a:ext cx="2964972" cy="431800"/>
          </a:xfrm>
          <a:prstGeom prst="rect">
            <a:avLst/>
          </a:prstGeom>
          <a:noFill/>
          <a:ln/>
        </p:spPr>
        <p:txBody>
          <a:bodyPr wrap="square" lIns="0" tIns="0" rIns="0" bIns="0" rtlCol="0" anchor="t">
            <a:normAutofit/>
          </a:bodyPr>
          <a:lstStyle/>
          <a:p>
            <a:pPr marL="0" indent="0" algn="l">
              <a:lnSpc>
                <a:spcPts val="3200"/>
              </a:lnSpc>
              <a:buNone/>
            </a:pPr>
            <a:r>
              <a:rPr lang="es-CO" sz="3200" b="1" noProof="0" dirty="0">
                <a:solidFill>
                  <a:srgbClr val="0F6B67"/>
                </a:solidFill>
                <a:latin typeface="EB Garamond" pitchFamily="18" charset="0"/>
                <a:ea typeface="EB Garamond" pitchFamily="18" charset="-122"/>
                <a:cs typeface="EB Garamond" pitchFamily="18" charset="-120"/>
              </a:rPr>
              <a:t>1</a:t>
            </a:r>
            <a:endParaRPr lang="es-CO" sz="3200" noProof="0" dirty="0">
              <a:latin typeface="EB Garamond" charset="0"/>
              <a:ea typeface="EB Garamond" charset="0"/>
              <a:cs typeface="EB Garamond" charset="0"/>
            </a:endParaRPr>
          </a:p>
        </p:txBody>
      </p:sp>
      <p:sp>
        <p:nvSpPr>
          <p:cNvPr id="6" name="Text 4"/>
          <p:cNvSpPr/>
          <p:nvPr/>
        </p:nvSpPr>
        <p:spPr>
          <a:xfrm>
            <a:off x="1066800" y="2616200"/>
            <a:ext cx="2964972"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Verificar antes de validar</a:t>
            </a:r>
            <a:endParaRPr lang="es-CO" sz="2000" noProof="0" dirty="0">
              <a:latin typeface="EB Garamond" charset="0"/>
              <a:ea typeface="EB Garamond" charset="0"/>
              <a:cs typeface="EB Garamond" charset="0"/>
            </a:endParaRPr>
          </a:p>
        </p:txBody>
      </p:sp>
      <p:sp>
        <p:nvSpPr>
          <p:cNvPr id="7" name="Text 5"/>
          <p:cNvSpPr/>
          <p:nvPr/>
        </p:nvSpPr>
        <p:spPr>
          <a:xfrm>
            <a:off x="1066800" y="3022600"/>
            <a:ext cx="2964972" cy="8255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Una pregunta socrática no compensa aprobar un paso falso.</a:t>
            </a:r>
            <a:endParaRPr lang="es-CO" sz="1500" noProof="0" dirty="0">
              <a:latin typeface="Public Sans" charset="0"/>
              <a:ea typeface="Public Sans" charset="0"/>
              <a:cs typeface="Public Sans" charset="0"/>
            </a:endParaRPr>
          </a:p>
        </p:txBody>
      </p:sp>
      <p:sp>
        <p:nvSpPr>
          <p:cNvPr id="8" name="Shape 6"/>
          <p:cNvSpPr/>
          <p:nvPr/>
        </p:nvSpPr>
        <p:spPr>
          <a:xfrm>
            <a:off x="4402614" y="1854200"/>
            <a:ext cx="3386693" cy="2527300"/>
          </a:xfrm>
          <a:prstGeom prst="roundRect">
            <a:avLst>
              <a:gd name="adj" fmla="val 4020"/>
            </a:avLst>
          </a:prstGeom>
          <a:solidFill>
            <a:srgbClr val="F6F3EC"/>
          </a:solidFill>
          <a:ln/>
        </p:spPr>
        <p:txBody>
          <a:bodyPr/>
          <a:lstStyle/>
          <a:p>
            <a:endParaRPr lang="es-CO" noProof="0" dirty="0"/>
          </a:p>
        </p:txBody>
      </p:sp>
      <p:sp>
        <p:nvSpPr>
          <p:cNvPr id="9" name="Text 7"/>
          <p:cNvSpPr/>
          <p:nvPr/>
        </p:nvSpPr>
        <p:spPr>
          <a:xfrm>
            <a:off x="4656614" y="2108200"/>
            <a:ext cx="2965054" cy="431800"/>
          </a:xfrm>
          <a:prstGeom prst="rect">
            <a:avLst/>
          </a:prstGeom>
          <a:noFill/>
          <a:ln/>
        </p:spPr>
        <p:txBody>
          <a:bodyPr wrap="square" lIns="0" tIns="0" rIns="0" bIns="0" rtlCol="0" anchor="t">
            <a:normAutofit/>
          </a:bodyPr>
          <a:lstStyle/>
          <a:p>
            <a:pPr marL="0" indent="0" algn="l">
              <a:lnSpc>
                <a:spcPts val="3200"/>
              </a:lnSpc>
              <a:buNone/>
            </a:pPr>
            <a:r>
              <a:rPr lang="es-CO" sz="3200" b="1" noProof="0" dirty="0">
                <a:solidFill>
                  <a:srgbClr val="0F6B67"/>
                </a:solidFill>
                <a:latin typeface="EB Garamond" pitchFamily="18" charset="0"/>
                <a:ea typeface="EB Garamond" pitchFamily="18" charset="-122"/>
                <a:cs typeface="EB Garamond" pitchFamily="18" charset="-120"/>
              </a:rPr>
              <a:t>2</a:t>
            </a:r>
            <a:endParaRPr lang="es-CO" sz="3200" noProof="0" dirty="0">
              <a:latin typeface="EB Garamond" charset="0"/>
              <a:ea typeface="EB Garamond" charset="0"/>
              <a:cs typeface="EB Garamond" charset="0"/>
            </a:endParaRPr>
          </a:p>
        </p:txBody>
      </p:sp>
      <p:sp>
        <p:nvSpPr>
          <p:cNvPr id="10" name="Text 8"/>
          <p:cNvSpPr/>
          <p:nvPr/>
        </p:nvSpPr>
        <p:spPr>
          <a:xfrm>
            <a:off x="4656614" y="2616200"/>
            <a:ext cx="2965054" cy="6350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Ayudar sin resolver por entregas</a:t>
            </a:r>
            <a:endParaRPr lang="es-CO" sz="2000" noProof="0" dirty="0">
              <a:latin typeface="EB Garamond" charset="0"/>
              <a:ea typeface="EB Garamond" charset="0"/>
              <a:cs typeface="EB Garamond" charset="0"/>
            </a:endParaRPr>
          </a:p>
        </p:txBody>
      </p:sp>
      <p:sp>
        <p:nvSpPr>
          <p:cNvPr id="11" name="Text 9"/>
          <p:cNvSpPr/>
          <p:nvPr/>
        </p:nvSpPr>
        <p:spPr>
          <a:xfrm>
            <a:off x="4656614" y="3327400"/>
            <a:ext cx="2965054" cy="8255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Cada ayuda exige una acción del estudiante antes del paso siguiente.</a:t>
            </a:r>
            <a:endParaRPr lang="es-CO" sz="1500" noProof="0" dirty="0">
              <a:latin typeface="Public Sans" charset="0"/>
              <a:ea typeface="Public Sans" charset="0"/>
              <a:cs typeface="Public Sans" charset="0"/>
            </a:endParaRPr>
          </a:p>
        </p:txBody>
      </p:sp>
      <p:sp>
        <p:nvSpPr>
          <p:cNvPr id="12" name="Shape 10"/>
          <p:cNvSpPr/>
          <p:nvPr/>
        </p:nvSpPr>
        <p:spPr>
          <a:xfrm>
            <a:off x="7992507" y="1854200"/>
            <a:ext cx="3386693" cy="2527300"/>
          </a:xfrm>
          <a:prstGeom prst="roundRect">
            <a:avLst>
              <a:gd name="adj" fmla="val 4020"/>
            </a:avLst>
          </a:prstGeom>
          <a:solidFill>
            <a:srgbClr val="F6F3EC"/>
          </a:solidFill>
          <a:ln/>
        </p:spPr>
        <p:txBody>
          <a:bodyPr/>
          <a:lstStyle/>
          <a:p>
            <a:endParaRPr lang="es-CO" noProof="0" dirty="0"/>
          </a:p>
        </p:txBody>
      </p:sp>
      <p:sp>
        <p:nvSpPr>
          <p:cNvPr id="13" name="Text 11"/>
          <p:cNvSpPr/>
          <p:nvPr/>
        </p:nvSpPr>
        <p:spPr>
          <a:xfrm>
            <a:off x="8246507" y="2108200"/>
            <a:ext cx="2965054" cy="431800"/>
          </a:xfrm>
          <a:prstGeom prst="rect">
            <a:avLst/>
          </a:prstGeom>
          <a:noFill/>
          <a:ln/>
        </p:spPr>
        <p:txBody>
          <a:bodyPr wrap="square" lIns="0" tIns="0" rIns="0" bIns="0" rtlCol="0" anchor="t">
            <a:normAutofit/>
          </a:bodyPr>
          <a:lstStyle/>
          <a:p>
            <a:pPr marL="0" indent="0" algn="l">
              <a:lnSpc>
                <a:spcPts val="3200"/>
              </a:lnSpc>
              <a:buNone/>
            </a:pPr>
            <a:r>
              <a:rPr lang="es-CO" sz="3200" b="1" noProof="0" dirty="0">
                <a:solidFill>
                  <a:srgbClr val="0F6B67"/>
                </a:solidFill>
                <a:latin typeface="EB Garamond" pitchFamily="18" charset="0"/>
                <a:ea typeface="EB Garamond" pitchFamily="18" charset="-122"/>
                <a:cs typeface="EB Garamond" pitchFamily="18" charset="-120"/>
              </a:rPr>
              <a:t>3</a:t>
            </a:r>
            <a:endParaRPr lang="es-CO" sz="3200" noProof="0" dirty="0">
              <a:latin typeface="EB Garamond" charset="0"/>
              <a:ea typeface="EB Garamond" charset="0"/>
              <a:cs typeface="EB Garamond" charset="0"/>
            </a:endParaRPr>
          </a:p>
        </p:txBody>
      </p:sp>
      <p:sp>
        <p:nvSpPr>
          <p:cNvPr id="14" name="Text 12"/>
          <p:cNvSpPr/>
          <p:nvPr/>
        </p:nvSpPr>
        <p:spPr>
          <a:xfrm>
            <a:off x="8246507" y="2616200"/>
            <a:ext cx="2965054" cy="6350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No cerrar sin dominio ni máximo global</a:t>
            </a:r>
            <a:endParaRPr lang="es-CO" sz="2000" noProof="0" dirty="0">
              <a:latin typeface="EB Garamond" charset="0"/>
              <a:ea typeface="EB Garamond" charset="0"/>
              <a:cs typeface="EB Garamond" charset="0"/>
            </a:endParaRPr>
          </a:p>
        </p:txBody>
      </p:sp>
      <p:sp>
        <p:nvSpPr>
          <p:cNvPr id="15" name="Text 13"/>
          <p:cNvSpPr/>
          <p:nvPr/>
        </p:nvSpPr>
        <p:spPr>
          <a:xfrm>
            <a:off x="8246507" y="3327400"/>
            <a:ext cx="2965054"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El argumento final lo escribe el estudiante, sin párrafo modelo.</a:t>
            </a:r>
            <a:endParaRPr lang="es-CO" sz="1500" noProof="0" dirty="0">
              <a:latin typeface="Public Sans" charset="0"/>
              <a:ea typeface="Public Sans" charset="0"/>
              <a:cs typeface="Public Sans" charset="0"/>
            </a:endParaRPr>
          </a:p>
        </p:txBody>
      </p:sp>
      <p:sp>
        <p:nvSpPr>
          <p:cNvPr id="16" name="Text 14"/>
          <p:cNvSpPr/>
          <p:nvPr/>
        </p:nvSpPr>
        <p:spPr>
          <a:xfrm>
            <a:off x="812800" y="4686300"/>
            <a:ext cx="10883392"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0F6B67"/>
                </a:solidFill>
                <a:latin typeface="EB Garamond" pitchFamily="18" charset="0"/>
                <a:ea typeface="EB Garamond" pitchFamily="18" charset="-122"/>
                <a:cs typeface="EB Garamond" pitchFamily="18" charset="-120"/>
              </a:rPr>
              <a:t>Un tutor puede ser matemáticamente correcto y, aun así, razonar por el estudiante.</a:t>
            </a:r>
            <a:endParaRPr lang="es-CO" sz="2000" noProof="0" dirty="0">
              <a:latin typeface="EB Garamond" charset="0"/>
              <a:ea typeface="EB Garamond" charset="0"/>
              <a:cs typeface="EB Garamond" charset="0"/>
            </a:endParaRPr>
          </a:p>
        </p:txBody>
      </p:sp>
      <p:sp>
        <p:nvSpPr>
          <p:cNvPr id="17" name="Text 15"/>
          <p:cNvSpPr/>
          <p:nvPr/>
        </p:nvSpPr>
        <p:spPr>
          <a:xfrm>
            <a:off x="812800" y="6238242"/>
            <a:ext cx="4997577"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Inteligencia artificial como andamio cognitivo · Colegio Biffi</a:t>
            </a:r>
            <a:endParaRPr lang="es-CO" sz="1200" noProof="0" dirty="0">
              <a:latin typeface="Public Sans" charset="0"/>
              <a:ea typeface="Public Sans" charset="0"/>
              <a:cs typeface="Public Sans" charset="0"/>
            </a:endParaRPr>
          </a:p>
        </p:txBody>
      </p:sp>
      <p:sp>
        <p:nvSpPr>
          <p:cNvPr id="18" name="Text 16"/>
          <p:cNvSpPr/>
          <p:nvPr/>
        </p:nvSpPr>
        <p:spPr>
          <a:xfrm>
            <a:off x="11173063" y="6238242"/>
            <a:ext cx="206137"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10</a:t>
            </a:r>
            <a:endParaRPr lang="es-CO" sz="1200" noProof="0" dirty="0">
              <a:latin typeface="Public Sans" charset="0"/>
              <a:ea typeface="Public Sans" charset="0"/>
              <a:cs typeface="Public Sans" charset="0"/>
            </a:endParaRPr>
          </a:p>
        </p:txBody>
      </p:sp>
      <p:sp>
        <p:nvSpPr>
          <p:cNvPr id="20" name="Rectángulo: esquinas redondeadas 19">
            <a:extLst>
              <a:ext uri="{FF2B5EF4-FFF2-40B4-BE49-F238E27FC236}">
                <a16:creationId xmlns:a16="http://schemas.microsoft.com/office/drawing/2014/main" id="{B6092345-5084-A662-A5FD-D9F45545A14E}"/>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2" name="Imagen 21">
            <a:extLst>
              <a:ext uri="{FF2B5EF4-FFF2-40B4-BE49-F238E27FC236}">
                <a16:creationId xmlns:a16="http://schemas.microsoft.com/office/drawing/2014/main" id="{328B8075-4E52-2EC0-15B7-68DDA77865C8}"/>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CE6D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046"/>
          </a:xfrm>
          <a:prstGeom prst="rect">
            <a:avLst/>
          </a:prstGeom>
          <a:noFill/>
          <a:ln/>
        </p:spPr>
        <p:txBody>
          <a:bodyPr wrap="square" lIns="0" tIns="0" rIns="0" bIns="0" rtlCol="0" anchor="t">
            <a:normAutofit/>
          </a:bodyPr>
          <a:lstStyle/>
          <a:p>
            <a:pPr marL="0" indent="0" algn="l">
              <a:lnSpc>
                <a:spcPts val="1675"/>
              </a:lnSpc>
              <a:buNone/>
            </a:pPr>
            <a:r>
              <a:rPr lang="es-CO" sz="1196" b="1" kern="0" spc="100" noProof="0" dirty="0">
                <a:solidFill>
                  <a:srgbClr val="0F6B67"/>
                </a:solidFill>
                <a:latin typeface="Public Sans" pitchFamily="34" charset="0"/>
                <a:ea typeface="Public Sans" pitchFamily="34" charset="-122"/>
                <a:cs typeface="Public Sans" pitchFamily="34" charset="-120"/>
              </a:rPr>
              <a:t>EL JDMO: JUICIO DIDÁCTICO-MATEMÁTICO SOBRE EL OUTPUT DE IA</a:t>
            </a:r>
            <a:endParaRPr lang="es-CO" sz="1196" noProof="0" dirty="0">
              <a:latin typeface="Public Sans" charset="0"/>
              <a:ea typeface="Public Sans" charset="0"/>
              <a:cs typeface="Public Sans" charset="0"/>
            </a:endParaRPr>
          </a:p>
        </p:txBody>
      </p:sp>
      <p:sp>
        <p:nvSpPr>
          <p:cNvPr id="3" name="Text 1"/>
          <p:cNvSpPr>
            <a:spLocks noGrp="1"/>
          </p:cNvSpPr>
          <p:nvPr>
            <p:ph type="title"/>
          </p:nvPr>
        </p:nvSpPr>
        <p:spPr>
          <a:xfrm>
            <a:off x="812800" y="1101644"/>
            <a:ext cx="10883392" cy="916623"/>
          </a:xfrm>
          <a:prstGeom prst="rect">
            <a:avLst/>
          </a:prstGeom>
          <a:noFill/>
          <a:ln/>
        </p:spPr>
        <p:txBody>
          <a:bodyPr wrap="square" lIns="0" tIns="0" rIns="0" bIns="0" rtlCol="0" anchor="t">
            <a:normAutofit/>
          </a:bodyPr>
          <a:lstStyle/>
          <a:p>
            <a:pPr marL="0" indent="0" algn="l">
              <a:lnSpc>
                <a:spcPts val="3509"/>
              </a:lnSpc>
              <a:buNone/>
            </a:pPr>
            <a:r>
              <a:rPr lang="es-CO" sz="3190" b="1" i="0" noProof="0" dirty="0">
                <a:solidFill>
                  <a:srgbClr val="1C2B3A"/>
                </a:solidFill>
                <a:latin typeface="EB Garamond" pitchFamily="18" charset="0"/>
                <a:ea typeface="EB Garamond" pitchFamily="18" charset="-122"/>
                <a:cs typeface="EB Garamond" pitchFamily="18" charset="-120"/>
              </a:rPr>
              <a:t>Cada versión del </a:t>
            </a:r>
            <a:r>
              <a:rPr lang="es-CO" sz="3190" b="1" i="0" noProof="0" dirty="0" err="1">
                <a:solidFill>
                  <a:srgbClr val="1C2B3A"/>
                </a:solidFill>
                <a:latin typeface="EB Garamond" pitchFamily="18" charset="0"/>
                <a:ea typeface="EB Garamond" pitchFamily="18" charset="-122"/>
                <a:cs typeface="EB Garamond" pitchFamily="18" charset="-120"/>
              </a:rPr>
              <a:t>prompt</a:t>
            </a:r>
            <a:r>
              <a:rPr lang="es-CO" sz="3190" b="1" i="0" noProof="0" dirty="0">
                <a:solidFill>
                  <a:srgbClr val="1C2B3A"/>
                </a:solidFill>
                <a:latin typeface="EB Garamond" pitchFamily="18" charset="0"/>
                <a:ea typeface="EB Garamond" pitchFamily="18" charset="-122"/>
                <a:cs typeface="EB Garamond" pitchFamily="18" charset="-120"/>
              </a:rPr>
              <a:t> salió de un juicio sobre lo que respondía la IA</a:t>
            </a:r>
            <a:endParaRPr lang="es-CO" sz="3190" noProof="0" dirty="0">
              <a:latin typeface="EB Garamond" charset="0"/>
              <a:ea typeface="EB Garamond" charset="0"/>
              <a:cs typeface="EB Garamond" charset="0"/>
            </a:endParaRPr>
          </a:p>
        </p:txBody>
      </p:sp>
      <p:sp>
        <p:nvSpPr>
          <p:cNvPr id="4" name="Shape 2"/>
          <p:cNvSpPr/>
          <p:nvPr/>
        </p:nvSpPr>
        <p:spPr>
          <a:xfrm>
            <a:off x="812800" y="2304021"/>
            <a:ext cx="10566400" cy="0"/>
          </a:xfrm>
          <a:prstGeom prst="line">
            <a:avLst/>
          </a:prstGeom>
          <a:noFill/>
          <a:ln w="12700">
            <a:solidFill>
              <a:srgbClr val="D6CDB8"/>
            </a:solidFill>
            <a:prstDash val="solid"/>
          </a:ln>
        </p:spPr>
        <p:txBody>
          <a:bodyPr/>
          <a:lstStyle/>
          <a:p>
            <a:endParaRPr lang="es-CO" noProof="0" dirty="0"/>
          </a:p>
        </p:txBody>
      </p:sp>
      <p:sp>
        <p:nvSpPr>
          <p:cNvPr id="5" name="Text 3"/>
          <p:cNvSpPr/>
          <p:nvPr/>
        </p:nvSpPr>
        <p:spPr>
          <a:xfrm>
            <a:off x="812800" y="2395934"/>
            <a:ext cx="431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1</a:t>
            </a:r>
            <a:endParaRPr lang="es-CO" sz="2000" noProof="0" dirty="0">
              <a:latin typeface="EB Garamond" charset="0"/>
              <a:ea typeface="EB Garamond" charset="0"/>
              <a:cs typeface="EB Garamond" charset="0"/>
            </a:endParaRPr>
          </a:p>
        </p:txBody>
      </p:sp>
      <p:sp>
        <p:nvSpPr>
          <p:cNvPr id="6" name="Text 4"/>
          <p:cNvSpPr/>
          <p:nvPr/>
        </p:nvSpPr>
        <p:spPr>
          <a:xfrm>
            <a:off x="1397000" y="2440304"/>
            <a:ext cx="340106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Lectura analítica</a:t>
            </a:r>
            <a:endParaRPr lang="es-CO" sz="1500" noProof="0" dirty="0">
              <a:latin typeface="Public Sans" charset="0"/>
              <a:ea typeface="Public Sans" charset="0"/>
              <a:cs typeface="Public Sans" charset="0"/>
            </a:endParaRPr>
          </a:p>
        </p:txBody>
      </p:sp>
      <p:sp>
        <p:nvSpPr>
          <p:cNvPr id="7" name="Text 5"/>
          <p:cNvSpPr/>
          <p:nvPr/>
        </p:nvSpPr>
        <p:spPr>
          <a:xfrm>
            <a:off x="4902200" y="2440304"/>
            <a:ext cx="6671310"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Leer turno a turno las conversaciones piloto</a:t>
            </a:r>
            <a:endParaRPr lang="es-CO" sz="1500" noProof="0" dirty="0">
              <a:latin typeface="Public Sans" charset="0"/>
              <a:ea typeface="Public Sans" charset="0"/>
              <a:cs typeface="Public Sans" charset="0"/>
            </a:endParaRPr>
          </a:p>
        </p:txBody>
      </p:sp>
      <p:sp>
        <p:nvSpPr>
          <p:cNvPr id="8" name="Shape 6"/>
          <p:cNvSpPr/>
          <p:nvPr/>
        </p:nvSpPr>
        <p:spPr>
          <a:xfrm>
            <a:off x="812800" y="2845910"/>
            <a:ext cx="10566400" cy="0"/>
          </a:xfrm>
          <a:prstGeom prst="line">
            <a:avLst/>
          </a:prstGeom>
          <a:noFill/>
          <a:ln w="12700">
            <a:solidFill>
              <a:srgbClr val="D6CDB8"/>
            </a:solidFill>
            <a:prstDash val="solid"/>
          </a:ln>
        </p:spPr>
        <p:txBody>
          <a:bodyPr/>
          <a:lstStyle/>
          <a:p>
            <a:endParaRPr lang="es-CO" noProof="0" dirty="0"/>
          </a:p>
        </p:txBody>
      </p:sp>
      <p:sp>
        <p:nvSpPr>
          <p:cNvPr id="9" name="Text 7"/>
          <p:cNvSpPr/>
          <p:nvPr/>
        </p:nvSpPr>
        <p:spPr>
          <a:xfrm>
            <a:off x="812800" y="2937830"/>
            <a:ext cx="431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2</a:t>
            </a:r>
            <a:endParaRPr lang="es-CO" sz="2000" noProof="0" dirty="0">
              <a:latin typeface="EB Garamond" charset="0"/>
              <a:ea typeface="EB Garamond" charset="0"/>
              <a:cs typeface="EB Garamond" charset="0"/>
            </a:endParaRPr>
          </a:p>
        </p:txBody>
      </p:sp>
      <p:sp>
        <p:nvSpPr>
          <p:cNvPr id="10" name="Text 8"/>
          <p:cNvSpPr/>
          <p:nvPr/>
        </p:nvSpPr>
        <p:spPr>
          <a:xfrm>
            <a:off x="1397000" y="2982199"/>
            <a:ext cx="340106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Verificación matemática</a:t>
            </a:r>
            <a:endParaRPr lang="es-CO" sz="1500" noProof="0" dirty="0">
              <a:latin typeface="Public Sans" charset="0"/>
              <a:ea typeface="Public Sans" charset="0"/>
              <a:cs typeface="Public Sans" charset="0"/>
            </a:endParaRPr>
          </a:p>
        </p:txBody>
      </p:sp>
      <p:sp>
        <p:nvSpPr>
          <p:cNvPr id="11" name="Text 9"/>
          <p:cNvSpPr/>
          <p:nvPr/>
        </p:nvSpPr>
        <p:spPr>
          <a:xfrm>
            <a:off x="4902200" y="2982199"/>
            <a:ext cx="6671310"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Detectar que el tutor aprobó −4x = 0</a:t>
            </a:r>
            <a:endParaRPr lang="es-CO" sz="1500" noProof="0" dirty="0">
              <a:latin typeface="Public Sans" charset="0"/>
              <a:ea typeface="Public Sans" charset="0"/>
              <a:cs typeface="Public Sans" charset="0"/>
            </a:endParaRPr>
          </a:p>
        </p:txBody>
      </p:sp>
      <p:sp>
        <p:nvSpPr>
          <p:cNvPr id="12" name="Shape 10"/>
          <p:cNvSpPr/>
          <p:nvPr/>
        </p:nvSpPr>
        <p:spPr>
          <a:xfrm>
            <a:off x="812800" y="3387806"/>
            <a:ext cx="10566400" cy="0"/>
          </a:xfrm>
          <a:prstGeom prst="line">
            <a:avLst/>
          </a:prstGeom>
          <a:noFill/>
          <a:ln w="12700">
            <a:solidFill>
              <a:srgbClr val="D6CDB8"/>
            </a:solidFill>
            <a:prstDash val="solid"/>
          </a:ln>
        </p:spPr>
        <p:txBody>
          <a:bodyPr/>
          <a:lstStyle/>
          <a:p>
            <a:endParaRPr lang="es-CO" noProof="0" dirty="0"/>
          </a:p>
        </p:txBody>
      </p:sp>
      <p:sp>
        <p:nvSpPr>
          <p:cNvPr id="13" name="Text 11"/>
          <p:cNvSpPr/>
          <p:nvPr/>
        </p:nvSpPr>
        <p:spPr>
          <a:xfrm>
            <a:off x="812800" y="3479719"/>
            <a:ext cx="431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3</a:t>
            </a:r>
            <a:endParaRPr lang="es-CO" sz="2000" noProof="0" dirty="0">
              <a:latin typeface="EB Garamond" charset="0"/>
              <a:ea typeface="EB Garamond" charset="0"/>
              <a:cs typeface="EB Garamond" charset="0"/>
            </a:endParaRPr>
          </a:p>
        </p:txBody>
      </p:sp>
      <p:sp>
        <p:nvSpPr>
          <p:cNvPr id="14" name="Text 12"/>
          <p:cNvSpPr/>
          <p:nvPr/>
        </p:nvSpPr>
        <p:spPr>
          <a:xfrm>
            <a:off x="1397000" y="3524095"/>
            <a:ext cx="340106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Pertinencia didáctica</a:t>
            </a:r>
            <a:endParaRPr lang="es-CO" sz="1500" noProof="0" dirty="0">
              <a:latin typeface="Public Sans" charset="0"/>
              <a:ea typeface="Public Sans" charset="0"/>
              <a:cs typeface="Public Sans" charset="0"/>
            </a:endParaRPr>
          </a:p>
        </p:txBody>
      </p:sp>
      <p:sp>
        <p:nvSpPr>
          <p:cNvPr id="15" name="Text 13"/>
          <p:cNvSpPr/>
          <p:nvPr/>
        </p:nvSpPr>
        <p:spPr>
          <a:xfrm>
            <a:off x="4902200" y="3524095"/>
            <a:ext cx="6671310"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Notar que resolvía de más, aunque acertara</a:t>
            </a:r>
            <a:endParaRPr lang="es-CO" sz="1500" noProof="0" dirty="0">
              <a:latin typeface="Public Sans" charset="0"/>
              <a:ea typeface="Public Sans" charset="0"/>
              <a:cs typeface="Public Sans" charset="0"/>
            </a:endParaRPr>
          </a:p>
        </p:txBody>
      </p:sp>
      <p:sp>
        <p:nvSpPr>
          <p:cNvPr id="16" name="Shape 14"/>
          <p:cNvSpPr/>
          <p:nvPr/>
        </p:nvSpPr>
        <p:spPr>
          <a:xfrm>
            <a:off x="812800" y="3929701"/>
            <a:ext cx="10566400" cy="0"/>
          </a:xfrm>
          <a:prstGeom prst="line">
            <a:avLst/>
          </a:prstGeom>
          <a:noFill/>
          <a:ln w="12700">
            <a:solidFill>
              <a:srgbClr val="D6CDB8"/>
            </a:solidFill>
            <a:prstDash val="solid"/>
          </a:ln>
        </p:spPr>
        <p:txBody>
          <a:bodyPr/>
          <a:lstStyle/>
          <a:p>
            <a:endParaRPr lang="es-CO" noProof="0" dirty="0"/>
          </a:p>
        </p:txBody>
      </p:sp>
      <p:sp>
        <p:nvSpPr>
          <p:cNvPr id="17" name="Text 15"/>
          <p:cNvSpPr/>
          <p:nvPr/>
        </p:nvSpPr>
        <p:spPr>
          <a:xfrm>
            <a:off x="812800" y="4021615"/>
            <a:ext cx="431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4</a:t>
            </a:r>
            <a:endParaRPr lang="es-CO" sz="2000" noProof="0" dirty="0">
              <a:latin typeface="EB Garamond" charset="0"/>
              <a:ea typeface="EB Garamond" charset="0"/>
              <a:cs typeface="EB Garamond" charset="0"/>
            </a:endParaRPr>
          </a:p>
        </p:txBody>
      </p:sp>
      <p:sp>
        <p:nvSpPr>
          <p:cNvPr id="18" name="Text 16"/>
          <p:cNvSpPr/>
          <p:nvPr/>
        </p:nvSpPr>
        <p:spPr>
          <a:xfrm>
            <a:off x="1397000" y="4065984"/>
            <a:ext cx="340106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Curaduría del </a:t>
            </a:r>
            <a:r>
              <a:rPr lang="es-CO" sz="1500" b="1" noProof="0" dirty="0" err="1">
                <a:solidFill>
                  <a:srgbClr val="1C2B3A"/>
                </a:solidFill>
                <a:latin typeface="Public Sans" pitchFamily="34" charset="0"/>
                <a:ea typeface="Public Sans" pitchFamily="34" charset="-122"/>
                <a:cs typeface="Public Sans" pitchFamily="34" charset="-120"/>
              </a:rPr>
              <a:t>prompting</a:t>
            </a:r>
            <a:endParaRPr lang="es-CO" sz="1500" noProof="0" dirty="0">
              <a:latin typeface="Public Sans" charset="0"/>
              <a:ea typeface="Public Sans" charset="0"/>
              <a:cs typeface="Public Sans" charset="0"/>
            </a:endParaRPr>
          </a:p>
        </p:txBody>
      </p:sp>
      <p:sp>
        <p:nvSpPr>
          <p:cNvPr id="19" name="Text 17"/>
          <p:cNvSpPr/>
          <p:nvPr/>
        </p:nvSpPr>
        <p:spPr>
          <a:xfrm>
            <a:off x="4902200" y="4065984"/>
            <a:ext cx="6671310"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35 cambios en cinco versiones</a:t>
            </a:r>
            <a:endParaRPr lang="es-CO" sz="1500" noProof="0" dirty="0">
              <a:latin typeface="Public Sans" charset="0"/>
              <a:ea typeface="Public Sans" charset="0"/>
              <a:cs typeface="Public Sans" charset="0"/>
            </a:endParaRPr>
          </a:p>
        </p:txBody>
      </p:sp>
      <p:sp>
        <p:nvSpPr>
          <p:cNvPr id="20" name="Shape 18"/>
          <p:cNvSpPr/>
          <p:nvPr/>
        </p:nvSpPr>
        <p:spPr>
          <a:xfrm>
            <a:off x="812800" y="4471591"/>
            <a:ext cx="10566400" cy="0"/>
          </a:xfrm>
          <a:prstGeom prst="line">
            <a:avLst/>
          </a:prstGeom>
          <a:noFill/>
          <a:ln w="12700">
            <a:solidFill>
              <a:srgbClr val="D6CDB8"/>
            </a:solidFill>
            <a:prstDash val="solid"/>
          </a:ln>
        </p:spPr>
        <p:txBody>
          <a:bodyPr/>
          <a:lstStyle/>
          <a:p>
            <a:endParaRPr lang="es-CO" noProof="0" dirty="0"/>
          </a:p>
        </p:txBody>
      </p:sp>
      <p:sp>
        <p:nvSpPr>
          <p:cNvPr id="21" name="Shape 19"/>
          <p:cNvSpPr/>
          <p:nvPr/>
        </p:nvSpPr>
        <p:spPr>
          <a:xfrm>
            <a:off x="812800" y="5010944"/>
            <a:ext cx="10566400" cy="0"/>
          </a:xfrm>
          <a:prstGeom prst="line">
            <a:avLst/>
          </a:prstGeom>
          <a:noFill/>
          <a:ln w="12700">
            <a:solidFill>
              <a:srgbClr val="D6CDB8"/>
            </a:solidFill>
            <a:prstDash val="solid"/>
          </a:ln>
        </p:spPr>
        <p:txBody>
          <a:bodyPr/>
          <a:lstStyle/>
          <a:p>
            <a:endParaRPr lang="es-CO" noProof="0" dirty="0"/>
          </a:p>
        </p:txBody>
      </p:sp>
      <p:sp>
        <p:nvSpPr>
          <p:cNvPr id="22" name="Text 20"/>
          <p:cNvSpPr/>
          <p:nvPr/>
        </p:nvSpPr>
        <p:spPr>
          <a:xfrm>
            <a:off x="812800" y="4563511"/>
            <a:ext cx="431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5</a:t>
            </a:r>
            <a:endParaRPr lang="es-CO" sz="2000" noProof="0" dirty="0">
              <a:latin typeface="EB Garamond" charset="0"/>
              <a:ea typeface="EB Garamond" charset="0"/>
              <a:cs typeface="EB Garamond" charset="0"/>
            </a:endParaRPr>
          </a:p>
        </p:txBody>
      </p:sp>
      <p:sp>
        <p:nvSpPr>
          <p:cNvPr id="23" name="Text 21"/>
          <p:cNvSpPr/>
          <p:nvPr/>
        </p:nvSpPr>
        <p:spPr>
          <a:xfrm>
            <a:off x="1397000" y="4607880"/>
            <a:ext cx="340106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Transformación y decisión</a:t>
            </a:r>
            <a:endParaRPr lang="es-CO" sz="1500" noProof="0" dirty="0">
              <a:latin typeface="Public Sans" charset="0"/>
              <a:ea typeface="Public Sans" charset="0"/>
              <a:cs typeface="Public Sans" charset="0"/>
            </a:endParaRPr>
          </a:p>
        </p:txBody>
      </p:sp>
      <p:sp>
        <p:nvSpPr>
          <p:cNvPr id="24" name="Text 22"/>
          <p:cNvSpPr/>
          <p:nvPr/>
        </p:nvSpPr>
        <p:spPr>
          <a:xfrm>
            <a:off x="4902200" y="4607880"/>
            <a:ext cx="6671310"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Llevar la V3.2 al aula</a:t>
            </a:r>
            <a:endParaRPr lang="es-CO" sz="1500" noProof="0" dirty="0">
              <a:latin typeface="Public Sans" charset="0"/>
              <a:ea typeface="Public Sans" charset="0"/>
              <a:cs typeface="Public Sans" charset="0"/>
            </a:endParaRPr>
          </a:p>
        </p:txBody>
      </p:sp>
      <p:sp>
        <p:nvSpPr>
          <p:cNvPr id="25" name="Shape 23"/>
          <p:cNvSpPr/>
          <p:nvPr/>
        </p:nvSpPr>
        <p:spPr>
          <a:xfrm>
            <a:off x="812800" y="5322094"/>
            <a:ext cx="10566400" cy="519906"/>
          </a:xfrm>
          <a:prstGeom prst="roundRect">
            <a:avLst>
              <a:gd name="adj" fmla="val 14656"/>
            </a:avLst>
          </a:prstGeom>
          <a:solidFill>
            <a:srgbClr val="F5E3D6"/>
          </a:solidFill>
          <a:ln/>
        </p:spPr>
        <p:txBody>
          <a:bodyPr/>
          <a:lstStyle/>
          <a:p>
            <a:endParaRPr lang="es-CO" noProof="0" dirty="0"/>
          </a:p>
        </p:txBody>
      </p:sp>
      <p:sp>
        <p:nvSpPr>
          <p:cNvPr id="26" name="Text 24"/>
          <p:cNvSpPr/>
          <p:nvPr/>
        </p:nvSpPr>
        <p:spPr>
          <a:xfrm>
            <a:off x="1016000" y="5475368"/>
            <a:ext cx="1338104"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A84A14"/>
                </a:solidFill>
                <a:latin typeface="Public Sans" pitchFamily="34" charset="0"/>
                <a:ea typeface="Public Sans" pitchFamily="34" charset="-122"/>
                <a:cs typeface="Public Sans" pitchFamily="34" charset="-120"/>
              </a:rPr>
              <a:t>CALIBRACIÓN</a:t>
            </a:r>
            <a:endParaRPr lang="es-CO" sz="1200" noProof="0" dirty="0">
              <a:latin typeface="Public Sans" charset="0"/>
              <a:ea typeface="Public Sans" charset="0"/>
              <a:cs typeface="Public Sans" charset="0"/>
            </a:endParaRPr>
          </a:p>
        </p:txBody>
      </p:sp>
      <p:sp>
        <p:nvSpPr>
          <p:cNvPr id="27" name="Text 25"/>
          <p:cNvSpPr/>
          <p:nvPr/>
        </p:nvSpPr>
        <p:spPr>
          <a:xfrm>
            <a:off x="2354104" y="5448697"/>
            <a:ext cx="5931218"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1C2B3A"/>
                </a:solidFill>
                <a:latin typeface="Public Sans" pitchFamily="34" charset="0"/>
                <a:ea typeface="Public Sans" pitchFamily="34" charset="-122"/>
                <a:cs typeface="Public Sans" pitchFamily="34" charset="-120"/>
              </a:rPr>
              <a:t>En las cinco: desconfiar del tutor incluso cuando acierta.</a:t>
            </a:r>
            <a:endParaRPr lang="es-CO" sz="1500" noProof="0" dirty="0">
              <a:latin typeface="Public Sans" charset="0"/>
              <a:ea typeface="Public Sans" charset="0"/>
              <a:cs typeface="Public Sans" charset="0"/>
            </a:endParaRPr>
          </a:p>
        </p:txBody>
      </p:sp>
      <p:sp>
        <p:nvSpPr>
          <p:cNvPr id="28" name="Text 26"/>
          <p:cNvSpPr/>
          <p:nvPr/>
        </p:nvSpPr>
        <p:spPr>
          <a:xfrm>
            <a:off x="812800" y="6238242"/>
            <a:ext cx="8903303"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JDMO: juicio que el docente ejerce sobre lo que responde la IA · Banquez Buendía (2026), RIEPY, Paraguay</a:t>
            </a:r>
            <a:endParaRPr lang="es-CO" sz="1200" noProof="0" dirty="0">
              <a:latin typeface="Public Sans" charset="0"/>
              <a:ea typeface="Public Sans" charset="0"/>
              <a:cs typeface="Public Sans" charset="0"/>
            </a:endParaRPr>
          </a:p>
        </p:txBody>
      </p:sp>
      <p:sp>
        <p:nvSpPr>
          <p:cNvPr id="29" name="Text 27"/>
          <p:cNvSpPr/>
          <p:nvPr/>
        </p:nvSpPr>
        <p:spPr>
          <a:xfrm>
            <a:off x="11204337" y="6238242"/>
            <a:ext cx="174863"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11</a:t>
            </a:r>
            <a:endParaRPr lang="es-CO" sz="1200" noProof="0" dirty="0">
              <a:latin typeface="Public Sans" charset="0"/>
              <a:ea typeface="Public Sans" charset="0"/>
              <a:cs typeface="Public Sans" charset="0"/>
            </a:endParaRPr>
          </a:p>
        </p:txBody>
      </p:sp>
      <p:sp>
        <p:nvSpPr>
          <p:cNvPr id="31" name="Rectángulo: esquinas redondeadas 30">
            <a:extLst>
              <a:ext uri="{FF2B5EF4-FFF2-40B4-BE49-F238E27FC236}">
                <a16:creationId xmlns:a16="http://schemas.microsoft.com/office/drawing/2014/main" id="{A2CA76A0-8320-D3C8-4228-F5D8A336A0D9}"/>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3" name="Imagen 32">
            <a:extLst>
              <a:ext uri="{FF2B5EF4-FFF2-40B4-BE49-F238E27FC236}">
                <a16:creationId xmlns:a16="http://schemas.microsoft.com/office/drawing/2014/main" id="{2F50EF35-9427-46FB-166D-D8CD7E35428C}"/>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EL ANDAMIO ES TOULMIN</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El argumento que el tutor ayuda a construir</a:t>
            </a:r>
            <a:endParaRPr lang="es-CO" sz="3200" noProof="0" dirty="0">
              <a:latin typeface="EB Garamond" charset="0"/>
              <a:ea typeface="EB Garamond" charset="0"/>
              <a:cs typeface="EB Garamond" charset="0"/>
            </a:endParaRPr>
          </a:p>
        </p:txBody>
      </p:sp>
      <p:sp>
        <p:nvSpPr>
          <p:cNvPr id="4" name="Shape 2"/>
          <p:cNvSpPr/>
          <p:nvPr/>
        </p:nvSpPr>
        <p:spPr>
          <a:xfrm>
            <a:off x="812800" y="1905000"/>
            <a:ext cx="2984500" cy="1143000"/>
          </a:xfrm>
          <a:prstGeom prst="roundRect">
            <a:avLst>
              <a:gd name="adj" fmla="val 6667"/>
            </a:avLst>
          </a:prstGeom>
          <a:solidFill>
            <a:schemeClr val="bg2">
              <a:lumMod val="90000"/>
            </a:schemeClr>
          </a:solidFill>
          <a:ln/>
        </p:spPr>
        <p:txBody>
          <a:bodyPr/>
          <a:lstStyle/>
          <a:p>
            <a:endParaRPr lang="es-CO" noProof="0" dirty="0"/>
          </a:p>
        </p:txBody>
      </p:sp>
      <p:sp>
        <p:nvSpPr>
          <p:cNvPr id="5" name="Text 3"/>
          <p:cNvSpPr/>
          <p:nvPr/>
        </p:nvSpPr>
        <p:spPr>
          <a:xfrm>
            <a:off x="965200" y="2120900"/>
            <a:ext cx="2760091"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DATOS</a:t>
            </a:r>
            <a:endParaRPr lang="es-CO" sz="1200" noProof="0" dirty="0">
              <a:latin typeface="Public Sans" charset="0"/>
              <a:ea typeface="Public Sans" charset="0"/>
              <a:cs typeface="Public Sans" charset="0"/>
            </a:endParaRPr>
          </a:p>
        </p:txBody>
      </p:sp>
      <p:sp>
        <p:nvSpPr>
          <p:cNvPr id="6" name="Text 4"/>
          <p:cNvSpPr/>
          <p:nvPr/>
        </p:nvSpPr>
        <p:spPr>
          <a:xfrm>
            <a:off x="965200" y="2385064"/>
            <a:ext cx="2760091" cy="223520"/>
          </a:xfrm>
          <a:prstGeom prst="rect">
            <a:avLst/>
          </a:prstGeom>
          <a:noFill/>
          <a:ln/>
        </p:spPr>
        <p:txBody>
          <a:bodyPr wrap="square" lIns="0" tIns="0" rIns="0" bIns="0" rtlCol="0" anchor="t">
            <a:normAutofit/>
          </a:bodyPr>
          <a:lstStyle/>
          <a:p>
            <a:pPr marL="0" indent="0" algn="l">
              <a:lnSpc>
                <a:spcPts val="1560"/>
              </a:lnSpc>
              <a:buNone/>
            </a:pPr>
            <a:r>
              <a:rPr lang="es-CO" sz="1200" noProof="0" dirty="0">
                <a:solidFill>
                  <a:srgbClr val="1C2B3A"/>
                </a:solidFill>
                <a:latin typeface="Public Sans" pitchFamily="34" charset="0"/>
                <a:ea typeface="Public Sans" pitchFamily="34" charset="-122"/>
                <a:cs typeface="Public Sans" pitchFamily="34" charset="-120"/>
              </a:rPr>
              <a:t>A(x) = 40x − 2x², 0 &lt; x &lt; 20</a:t>
            </a:r>
            <a:endParaRPr lang="es-CO" sz="1200" noProof="0" dirty="0">
              <a:latin typeface="Public Sans" charset="0"/>
              <a:ea typeface="Public Sans" charset="0"/>
              <a:cs typeface="Public Sans" charset="0"/>
            </a:endParaRPr>
          </a:p>
        </p:txBody>
      </p:sp>
      <p:sp>
        <p:nvSpPr>
          <p:cNvPr id="7" name="Text 5"/>
          <p:cNvSpPr/>
          <p:nvPr/>
        </p:nvSpPr>
        <p:spPr>
          <a:xfrm>
            <a:off x="965200" y="2633979"/>
            <a:ext cx="2760091" cy="223520"/>
          </a:xfrm>
          <a:prstGeom prst="rect">
            <a:avLst/>
          </a:prstGeom>
          <a:noFill/>
          <a:ln/>
        </p:spPr>
        <p:txBody>
          <a:bodyPr wrap="square" lIns="0" tIns="0" rIns="0" bIns="0" rtlCol="0" anchor="t">
            <a:normAutofit/>
          </a:bodyPr>
          <a:lstStyle/>
          <a:p>
            <a:pPr marL="0" indent="0" algn="l">
              <a:lnSpc>
                <a:spcPts val="1560"/>
              </a:lnSpc>
              <a:buNone/>
            </a:pPr>
            <a:r>
              <a:rPr lang="es-CO" sz="1200" noProof="0" dirty="0">
                <a:solidFill>
                  <a:srgbClr val="1C2B3A"/>
                </a:solidFill>
                <a:latin typeface="Public Sans" pitchFamily="34" charset="0"/>
                <a:ea typeface="Public Sans" pitchFamily="34" charset="-122"/>
                <a:cs typeface="Public Sans" pitchFamily="34" charset="-120"/>
              </a:rPr>
              <a:t>A′(10) = 0 y A″(x) = −4 &lt; 0</a:t>
            </a:r>
            <a:endParaRPr lang="es-CO" sz="1200" noProof="0" dirty="0">
              <a:latin typeface="Public Sans" charset="0"/>
              <a:ea typeface="Public Sans" charset="0"/>
              <a:cs typeface="Public Sans" charset="0"/>
            </a:endParaRPr>
          </a:p>
        </p:txBody>
      </p:sp>
      <p:sp>
        <p:nvSpPr>
          <p:cNvPr id="8" name="Shape 6"/>
          <p:cNvSpPr/>
          <p:nvPr/>
        </p:nvSpPr>
        <p:spPr>
          <a:xfrm>
            <a:off x="4826000" y="1905000"/>
            <a:ext cx="2095500" cy="1143000"/>
          </a:xfrm>
          <a:prstGeom prst="roundRect">
            <a:avLst>
              <a:gd name="adj" fmla="val 6667"/>
            </a:avLst>
          </a:prstGeom>
          <a:solidFill>
            <a:schemeClr val="bg2">
              <a:lumMod val="90000"/>
            </a:schemeClr>
          </a:solidFill>
          <a:ln/>
        </p:spPr>
        <p:txBody>
          <a:bodyPr/>
          <a:lstStyle/>
          <a:p>
            <a:endParaRPr lang="es-CO" noProof="0" dirty="0"/>
          </a:p>
        </p:txBody>
      </p:sp>
      <p:sp>
        <p:nvSpPr>
          <p:cNvPr id="9" name="Text 7"/>
          <p:cNvSpPr/>
          <p:nvPr/>
        </p:nvSpPr>
        <p:spPr>
          <a:xfrm>
            <a:off x="4978400" y="2146300"/>
            <a:ext cx="1844421"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CUALIFICADOR</a:t>
            </a:r>
            <a:endParaRPr lang="es-CO" sz="1200" noProof="0" dirty="0">
              <a:latin typeface="Public Sans" charset="0"/>
              <a:ea typeface="Public Sans" charset="0"/>
              <a:cs typeface="Public Sans" charset="0"/>
            </a:endParaRPr>
          </a:p>
        </p:txBody>
      </p:sp>
      <p:sp>
        <p:nvSpPr>
          <p:cNvPr id="10" name="Text 8"/>
          <p:cNvSpPr/>
          <p:nvPr/>
        </p:nvSpPr>
        <p:spPr>
          <a:xfrm>
            <a:off x="4978400" y="2410464"/>
            <a:ext cx="1844421" cy="421640"/>
          </a:xfrm>
          <a:prstGeom prst="rect">
            <a:avLst/>
          </a:prstGeom>
          <a:noFill/>
          <a:ln/>
        </p:spPr>
        <p:txBody>
          <a:bodyPr wrap="square" lIns="0" tIns="0" rIns="0" bIns="0" rtlCol="0" anchor="t">
            <a:normAutofit/>
          </a:bodyPr>
          <a:lstStyle/>
          <a:p>
            <a:pPr marL="0" indent="0" algn="l">
              <a:lnSpc>
                <a:spcPts val="1560"/>
              </a:lnSpc>
              <a:buNone/>
            </a:pPr>
            <a:r>
              <a:rPr lang="es-CO" sz="1200" noProof="0" dirty="0">
                <a:solidFill>
                  <a:srgbClr val="1C2B3A"/>
                </a:solidFill>
                <a:latin typeface="Public Sans" pitchFamily="34" charset="0"/>
                <a:ea typeface="Public Sans" pitchFamily="34" charset="-122"/>
                <a:cs typeface="Public Sans" pitchFamily="34" charset="-120"/>
              </a:rPr>
              <a:t>máximo absoluto en (0, 20)</a:t>
            </a:r>
            <a:endParaRPr lang="es-CO" sz="1200" noProof="0" dirty="0">
              <a:latin typeface="Public Sans" charset="0"/>
              <a:ea typeface="Public Sans" charset="0"/>
              <a:cs typeface="Public Sans" charset="0"/>
            </a:endParaRPr>
          </a:p>
        </p:txBody>
      </p:sp>
      <p:sp>
        <p:nvSpPr>
          <p:cNvPr id="11" name="Shape 9"/>
          <p:cNvSpPr/>
          <p:nvPr/>
        </p:nvSpPr>
        <p:spPr>
          <a:xfrm>
            <a:off x="7823200" y="1905000"/>
            <a:ext cx="3556000" cy="1143000"/>
          </a:xfrm>
          <a:prstGeom prst="roundRect">
            <a:avLst>
              <a:gd name="adj" fmla="val 6667"/>
            </a:avLst>
          </a:prstGeom>
          <a:solidFill>
            <a:schemeClr val="bg2">
              <a:lumMod val="90000"/>
            </a:schemeClr>
          </a:solidFill>
          <a:ln/>
        </p:spPr>
        <p:txBody>
          <a:bodyPr/>
          <a:lstStyle/>
          <a:p>
            <a:endParaRPr lang="es-CO" noProof="0" dirty="0"/>
          </a:p>
        </p:txBody>
      </p:sp>
      <p:sp>
        <p:nvSpPr>
          <p:cNvPr id="12" name="Text 10"/>
          <p:cNvSpPr/>
          <p:nvPr/>
        </p:nvSpPr>
        <p:spPr>
          <a:xfrm>
            <a:off x="7975600" y="2146300"/>
            <a:ext cx="3348736"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AFIRMACIÓN</a:t>
            </a:r>
            <a:endParaRPr lang="es-CO" sz="1200" noProof="0" dirty="0">
              <a:latin typeface="Public Sans" charset="0"/>
              <a:ea typeface="Public Sans" charset="0"/>
              <a:cs typeface="Public Sans" charset="0"/>
            </a:endParaRPr>
          </a:p>
        </p:txBody>
      </p:sp>
      <p:sp>
        <p:nvSpPr>
          <p:cNvPr id="13" name="Text 11"/>
          <p:cNvSpPr/>
          <p:nvPr/>
        </p:nvSpPr>
        <p:spPr>
          <a:xfrm>
            <a:off x="7975600" y="2410464"/>
            <a:ext cx="3348736" cy="421640"/>
          </a:xfrm>
          <a:prstGeom prst="rect">
            <a:avLst/>
          </a:prstGeom>
          <a:noFill/>
          <a:ln/>
        </p:spPr>
        <p:txBody>
          <a:bodyPr wrap="square" lIns="0" tIns="0" rIns="0" bIns="0" rtlCol="0" anchor="t">
            <a:normAutofit/>
          </a:bodyPr>
          <a:lstStyle/>
          <a:p>
            <a:pPr marL="0" indent="0" algn="l">
              <a:lnSpc>
                <a:spcPts val="1560"/>
              </a:lnSpc>
              <a:buNone/>
            </a:pPr>
            <a:r>
              <a:rPr lang="es-CO" sz="1200" noProof="0" dirty="0">
                <a:solidFill>
                  <a:srgbClr val="1C2B3A"/>
                </a:solidFill>
                <a:latin typeface="Public Sans" pitchFamily="34" charset="0"/>
                <a:ea typeface="Public Sans" pitchFamily="34" charset="-122"/>
                <a:cs typeface="Public Sans" pitchFamily="34" charset="-120"/>
              </a:rPr>
              <a:t>Corral de 10 m × 20 m, con área máxima de 200 m²</a:t>
            </a:r>
            <a:endParaRPr lang="es-CO" sz="1200" noProof="0" dirty="0">
              <a:latin typeface="Public Sans" charset="0"/>
              <a:ea typeface="Public Sans" charset="0"/>
              <a:cs typeface="Public Sans" charset="0"/>
            </a:endParaRPr>
          </a:p>
        </p:txBody>
      </p:sp>
      <p:sp>
        <p:nvSpPr>
          <p:cNvPr id="14" name="Shape 12"/>
          <p:cNvSpPr/>
          <p:nvPr/>
        </p:nvSpPr>
        <p:spPr>
          <a:xfrm>
            <a:off x="2101850" y="3435350"/>
            <a:ext cx="4432300" cy="1003300"/>
          </a:xfrm>
          <a:prstGeom prst="roundRect">
            <a:avLst>
              <a:gd name="adj" fmla="val 6962"/>
            </a:avLst>
          </a:prstGeom>
          <a:solidFill>
            <a:srgbClr val="DCEBE8"/>
          </a:solidFill>
          <a:ln w="12700">
            <a:solidFill>
              <a:srgbClr val="0F6B67"/>
            </a:solidFill>
            <a:prstDash val="solid"/>
          </a:ln>
        </p:spPr>
        <p:txBody>
          <a:bodyPr/>
          <a:lstStyle/>
          <a:p>
            <a:endParaRPr lang="es-CO" noProof="0" dirty="0"/>
          </a:p>
        </p:txBody>
      </p:sp>
      <p:sp>
        <p:nvSpPr>
          <p:cNvPr id="15" name="Text 13"/>
          <p:cNvSpPr/>
          <p:nvPr/>
        </p:nvSpPr>
        <p:spPr>
          <a:xfrm>
            <a:off x="2258060" y="3606800"/>
            <a:ext cx="4243476"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GARANTÍA</a:t>
            </a:r>
            <a:endParaRPr lang="es-CO" sz="1200" noProof="0" dirty="0">
              <a:latin typeface="Public Sans" charset="0"/>
              <a:ea typeface="Public Sans" charset="0"/>
              <a:cs typeface="Public Sans" charset="0"/>
            </a:endParaRPr>
          </a:p>
        </p:txBody>
      </p:sp>
      <p:sp>
        <p:nvSpPr>
          <p:cNvPr id="16" name="Text 14"/>
          <p:cNvSpPr/>
          <p:nvPr/>
        </p:nvSpPr>
        <p:spPr>
          <a:xfrm>
            <a:off x="2258060" y="3870964"/>
            <a:ext cx="4243476" cy="421640"/>
          </a:xfrm>
          <a:prstGeom prst="rect">
            <a:avLst/>
          </a:prstGeom>
          <a:noFill/>
          <a:ln/>
        </p:spPr>
        <p:txBody>
          <a:bodyPr wrap="square" lIns="0" tIns="0" rIns="0" bIns="0" rtlCol="0" anchor="t">
            <a:normAutofit/>
          </a:bodyPr>
          <a:lstStyle/>
          <a:p>
            <a:pPr marL="0" indent="0" algn="l">
              <a:lnSpc>
                <a:spcPts val="1560"/>
              </a:lnSpc>
              <a:buNone/>
            </a:pPr>
            <a:r>
              <a:rPr lang="es-CO" sz="1200" noProof="0" dirty="0">
                <a:solidFill>
                  <a:srgbClr val="1C2B3A"/>
                </a:solidFill>
                <a:latin typeface="Public Sans" pitchFamily="34" charset="0"/>
                <a:ea typeface="Public Sans" pitchFamily="34" charset="-122"/>
                <a:cs typeface="Public Sans" pitchFamily="34" charset="-120"/>
              </a:rPr>
              <a:t>Si A″ &lt; 0 en todo el intervalo, el único punto crítico es el máximo absoluto</a:t>
            </a:r>
            <a:endParaRPr lang="es-CO" sz="1200" noProof="0" dirty="0">
              <a:latin typeface="Public Sans" charset="0"/>
              <a:ea typeface="Public Sans" charset="0"/>
              <a:cs typeface="Public Sans" charset="0"/>
            </a:endParaRPr>
          </a:p>
        </p:txBody>
      </p:sp>
      <p:sp>
        <p:nvSpPr>
          <p:cNvPr id="17" name="Shape 15"/>
          <p:cNvSpPr/>
          <p:nvPr/>
        </p:nvSpPr>
        <p:spPr>
          <a:xfrm>
            <a:off x="2095500" y="4826000"/>
            <a:ext cx="4445000" cy="1016000"/>
          </a:xfrm>
          <a:prstGeom prst="roundRect">
            <a:avLst>
              <a:gd name="adj" fmla="val 7500"/>
            </a:avLst>
          </a:prstGeom>
          <a:solidFill>
            <a:schemeClr val="bg2">
              <a:lumMod val="90000"/>
            </a:schemeClr>
          </a:solidFill>
          <a:ln/>
        </p:spPr>
        <p:txBody>
          <a:bodyPr/>
          <a:lstStyle/>
          <a:p>
            <a:endParaRPr lang="es-CO" noProof="0" dirty="0"/>
          </a:p>
        </p:txBody>
      </p:sp>
      <p:sp>
        <p:nvSpPr>
          <p:cNvPr id="18" name="Text 16"/>
          <p:cNvSpPr/>
          <p:nvPr/>
        </p:nvSpPr>
        <p:spPr>
          <a:xfrm>
            <a:off x="2247900" y="5003800"/>
            <a:ext cx="4264406"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RESPALDO</a:t>
            </a:r>
            <a:endParaRPr lang="es-CO" sz="1200" noProof="0" dirty="0">
              <a:latin typeface="Public Sans" charset="0"/>
              <a:ea typeface="Public Sans" charset="0"/>
              <a:cs typeface="Public Sans" charset="0"/>
            </a:endParaRPr>
          </a:p>
        </p:txBody>
      </p:sp>
      <p:sp>
        <p:nvSpPr>
          <p:cNvPr id="19" name="Text 17"/>
          <p:cNvSpPr/>
          <p:nvPr/>
        </p:nvSpPr>
        <p:spPr>
          <a:xfrm>
            <a:off x="2247900" y="5267964"/>
            <a:ext cx="4264406" cy="421640"/>
          </a:xfrm>
          <a:prstGeom prst="rect">
            <a:avLst/>
          </a:prstGeom>
          <a:noFill/>
          <a:ln/>
        </p:spPr>
        <p:txBody>
          <a:bodyPr wrap="square" lIns="0" tIns="0" rIns="0" bIns="0" rtlCol="0" anchor="t">
            <a:normAutofit/>
          </a:bodyPr>
          <a:lstStyle/>
          <a:p>
            <a:pPr marL="0" indent="0" algn="l">
              <a:lnSpc>
                <a:spcPts val="1560"/>
              </a:lnSpc>
              <a:buNone/>
            </a:pPr>
            <a:r>
              <a:rPr lang="es-CO" sz="1200" noProof="0" dirty="0">
                <a:solidFill>
                  <a:srgbClr val="1C2B3A"/>
                </a:solidFill>
                <a:latin typeface="Public Sans" pitchFamily="34" charset="0"/>
                <a:ea typeface="Public Sans" pitchFamily="34" charset="-122"/>
                <a:cs typeface="Public Sans" pitchFamily="34" charset="-120"/>
              </a:rPr>
              <a:t>A″ &lt; 0 hace que A′ decrezca: es positiva en (0, 10) y negativa en (10, 20)</a:t>
            </a:r>
            <a:endParaRPr lang="es-CO" sz="1200" noProof="0" dirty="0">
              <a:latin typeface="Public Sans" charset="0"/>
              <a:ea typeface="Public Sans" charset="0"/>
              <a:cs typeface="Public Sans" charset="0"/>
            </a:endParaRPr>
          </a:p>
        </p:txBody>
      </p:sp>
      <p:sp>
        <p:nvSpPr>
          <p:cNvPr id="20" name="Shape 18"/>
          <p:cNvSpPr/>
          <p:nvPr/>
        </p:nvSpPr>
        <p:spPr>
          <a:xfrm>
            <a:off x="7823200" y="3429000"/>
            <a:ext cx="3556000" cy="1206500"/>
          </a:xfrm>
          <a:prstGeom prst="roundRect">
            <a:avLst>
              <a:gd name="adj" fmla="val 6316"/>
            </a:avLst>
          </a:prstGeom>
          <a:solidFill>
            <a:schemeClr val="bg2">
              <a:lumMod val="90000"/>
            </a:schemeClr>
          </a:solidFill>
          <a:ln/>
        </p:spPr>
        <p:txBody>
          <a:bodyPr/>
          <a:lstStyle/>
          <a:p>
            <a:endParaRPr lang="es-CO" noProof="0" dirty="0"/>
          </a:p>
        </p:txBody>
      </p:sp>
      <p:sp>
        <p:nvSpPr>
          <p:cNvPr id="21" name="Text 19"/>
          <p:cNvSpPr/>
          <p:nvPr/>
        </p:nvSpPr>
        <p:spPr>
          <a:xfrm>
            <a:off x="7975600" y="3702050"/>
            <a:ext cx="3348736"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REFUTACIÓN</a:t>
            </a:r>
            <a:endParaRPr lang="es-CO" sz="1200" noProof="0" dirty="0">
              <a:latin typeface="Public Sans" charset="0"/>
              <a:ea typeface="Public Sans" charset="0"/>
              <a:cs typeface="Public Sans" charset="0"/>
            </a:endParaRPr>
          </a:p>
        </p:txBody>
      </p:sp>
      <p:sp>
        <p:nvSpPr>
          <p:cNvPr id="22" name="Text 20"/>
          <p:cNvSpPr/>
          <p:nvPr/>
        </p:nvSpPr>
        <p:spPr>
          <a:xfrm>
            <a:off x="7975600" y="3966214"/>
            <a:ext cx="3348736" cy="421640"/>
          </a:xfrm>
          <a:prstGeom prst="rect">
            <a:avLst/>
          </a:prstGeom>
          <a:noFill/>
          <a:ln/>
        </p:spPr>
        <p:txBody>
          <a:bodyPr wrap="square" lIns="0" tIns="0" rIns="0" bIns="0" rtlCol="0" anchor="t">
            <a:normAutofit/>
          </a:bodyPr>
          <a:lstStyle/>
          <a:p>
            <a:pPr marL="0" indent="0" algn="l">
              <a:lnSpc>
                <a:spcPts val="1560"/>
              </a:lnSpc>
              <a:buNone/>
            </a:pPr>
            <a:r>
              <a:rPr lang="es-CO" sz="1200" noProof="0" dirty="0">
                <a:solidFill>
                  <a:srgbClr val="1C2B3A"/>
                </a:solidFill>
                <a:latin typeface="Public Sans" pitchFamily="34" charset="0"/>
                <a:ea typeface="Public Sans" pitchFamily="34" charset="-122"/>
                <a:cs typeface="Public Sans" pitchFamily="34" charset="-120"/>
              </a:rPr>
              <a:t>Salvo que otra restricción del problema dejara x = 10 fuera del dominio admisible</a:t>
            </a:r>
            <a:endParaRPr lang="es-CO" sz="1200" noProof="0" dirty="0">
              <a:latin typeface="Public Sans" charset="0"/>
              <a:ea typeface="Public Sans" charset="0"/>
              <a:cs typeface="Public Sans" charset="0"/>
            </a:endParaRPr>
          </a:p>
        </p:txBody>
      </p:sp>
      <p:pic>
        <p:nvPicPr>
          <p:cNvPr id="23" name="Image 0" descr="connector"/>
          <p:cNvPicPr>
            <a:picLocks noChangeAspect="1"/>
          </p:cNvPicPr>
          <p:nvPr/>
        </p:nvPicPr>
        <p:blipFill>
          <a:blip r:embed="rId3"/>
          <a:srcRect/>
          <a:stretch/>
        </p:blipFill>
        <p:spPr>
          <a:xfrm>
            <a:off x="3746500" y="2425700"/>
            <a:ext cx="1130300" cy="101600"/>
          </a:xfrm>
          <a:prstGeom prst="rect">
            <a:avLst/>
          </a:prstGeom>
        </p:spPr>
      </p:pic>
      <p:pic>
        <p:nvPicPr>
          <p:cNvPr id="24" name="Image 1" descr="connector"/>
          <p:cNvPicPr>
            <a:picLocks noChangeAspect="1"/>
          </p:cNvPicPr>
          <p:nvPr/>
        </p:nvPicPr>
        <p:blipFill>
          <a:blip r:embed="rId4"/>
          <a:srcRect/>
          <a:stretch/>
        </p:blipFill>
        <p:spPr>
          <a:xfrm>
            <a:off x="6870700" y="2425700"/>
            <a:ext cx="1003300" cy="101600"/>
          </a:xfrm>
          <a:prstGeom prst="rect">
            <a:avLst/>
          </a:prstGeom>
        </p:spPr>
      </p:pic>
      <p:pic>
        <p:nvPicPr>
          <p:cNvPr id="25" name="Image 2" descr="connector"/>
          <p:cNvPicPr>
            <a:picLocks noChangeAspect="1"/>
          </p:cNvPicPr>
          <p:nvPr/>
        </p:nvPicPr>
        <p:blipFill>
          <a:blip r:embed="rId5"/>
          <a:srcRect/>
          <a:stretch/>
        </p:blipFill>
        <p:spPr>
          <a:xfrm>
            <a:off x="4260850" y="2425700"/>
            <a:ext cx="101600" cy="1054100"/>
          </a:xfrm>
          <a:prstGeom prst="rect">
            <a:avLst/>
          </a:prstGeom>
        </p:spPr>
      </p:pic>
      <p:pic>
        <p:nvPicPr>
          <p:cNvPr id="26" name="Image 3" descr="connector"/>
          <p:cNvPicPr>
            <a:picLocks noChangeAspect="1"/>
          </p:cNvPicPr>
          <p:nvPr/>
        </p:nvPicPr>
        <p:blipFill>
          <a:blip r:embed="rId6"/>
          <a:srcRect/>
          <a:stretch/>
        </p:blipFill>
        <p:spPr>
          <a:xfrm>
            <a:off x="4260850" y="4394200"/>
            <a:ext cx="101600" cy="482600"/>
          </a:xfrm>
          <a:prstGeom prst="rect">
            <a:avLst/>
          </a:prstGeom>
        </p:spPr>
      </p:pic>
      <p:pic>
        <p:nvPicPr>
          <p:cNvPr id="27" name="Image 4" descr="connector"/>
          <p:cNvPicPr>
            <a:picLocks noChangeAspect="1"/>
          </p:cNvPicPr>
          <p:nvPr/>
        </p:nvPicPr>
        <p:blipFill>
          <a:blip r:embed="rId6"/>
          <a:srcRect/>
          <a:stretch/>
        </p:blipFill>
        <p:spPr>
          <a:xfrm>
            <a:off x="9550400" y="2997200"/>
            <a:ext cx="101600" cy="482600"/>
          </a:xfrm>
          <a:prstGeom prst="rect">
            <a:avLst/>
          </a:prstGeom>
        </p:spPr>
      </p:pic>
      <p:sp>
        <p:nvSpPr>
          <p:cNvPr id="28" name="Text 21"/>
          <p:cNvSpPr/>
          <p:nvPr/>
        </p:nvSpPr>
        <p:spPr>
          <a:xfrm>
            <a:off x="3822700" y="2159000"/>
            <a:ext cx="1003300" cy="238760"/>
          </a:xfrm>
          <a:prstGeom prst="rect">
            <a:avLst/>
          </a:prstGeom>
          <a:noFill/>
          <a:ln/>
        </p:spPr>
        <p:txBody>
          <a:bodyPr wrap="square" lIns="0" tIns="0" rIns="0" bIns="0" rtlCol="0" anchor="t">
            <a:normAutofit/>
          </a:bodyPr>
          <a:lstStyle/>
          <a:p>
            <a:pPr marL="0" indent="0" algn="ctr">
              <a:lnSpc>
                <a:spcPts val="1680"/>
              </a:lnSpc>
              <a:buNone/>
            </a:pPr>
            <a:r>
              <a:rPr lang="es-CO" sz="1200" i="1" noProof="0" dirty="0">
                <a:solidFill>
                  <a:srgbClr val="3E4A57"/>
                </a:solidFill>
                <a:latin typeface="Public Sans" pitchFamily="34" charset="0"/>
                <a:ea typeface="Public Sans" pitchFamily="34" charset="-122"/>
                <a:cs typeface="Public Sans" pitchFamily="34" charset="-120"/>
              </a:rPr>
              <a:t>por tanto</a:t>
            </a:r>
            <a:endParaRPr lang="es-CO" sz="1200" noProof="0" dirty="0">
              <a:latin typeface="Public Sans" charset="0"/>
              <a:ea typeface="Public Sans" charset="0"/>
              <a:cs typeface="Public Sans" charset="0"/>
            </a:endParaRPr>
          </a:p>
        </p:txBody>
      </p:sp>
      <p:sp>
        <p:nvSpPr>
          <p:cNvPr id="29" name="Text 22"/>
          <p:cNvSpPr/>
          <p:nvPr/>
        </p:nvSpPr>
        <p:spPr>
          <a:xfrm>
            <a:off x="4394200" y="3111500"/>
            <a:ext cx="812800" cy="238760"/>
          </a:xfrm>
          <a:prstGeom prst="rect">
            <a:avLst/>
          </a:prstGeom>
          <a:noFill/>
          <a:ln/>
        </p:spPr>
        <p:txBody>
          <a:bodyPr wrap="square" lIns="0" tIns="0" rIns="0" bIns="0" rtlCol="0" anchor="t">
            <a:normAutofit/>
          </a:bodyPr>
          <a:lstStyle/>
          <a:p>
            <a:pPr marL="0" indent="0" algn="l">
              <a:lnSpc>
                <a:spcPts val="1680"/>
              </a:lnSpc>
              <a:buNone/>
            </a:pPr>
            <a:r>
              <a:rPr lang="es-CO" sz="1200" i="1" noProof="0" dirty="0">
                <a:solidFill>
                  <a:srgbClr val="3E4A57"/>
                </a:solidFill>
                <a:latin typeface="Public Sans" pitchFamily="34" charset="0"/>
                <a:ea typeface="Public Sans" pitchFamily="34" charset="-122"/>
                <a:cs typeface="Public Sans" pitchFamily="34" charset="-120"/>
              </a:rPr>
              <a:t>ya que</a:t>
            </a:r>
            <a:endParaRPr lang="es-CO" sz="1200" noProof="0" dirty="0">
              <a:latin typeface="Public Sans" charset="0"/>
              <a:ea typeface="Public Sans" charset="0"/>
              <a:cs typeface="Public Sans" charset="0"/>
            </a:endParaRPr>
          </a:p>
        </p:txBody>
      </p:sp>
      <p:sp>
        <p:nvSpPr>
          <p:cNvPr id="30" name="Text 23"/>
          <p:cNvSpPr/>
          <p:nvPr/>
        </p:nvSpPr>
        <p:spPr>
          <a:xfrm>
            <a:off x="4394200" y="4521200"/>
            <a:ext cx="812800" cy="238760"/>
          </a:xfrm>
          <a:prstGeom prst="rect">
            <a:avLst/>
          </a:prstGeom>
          <a:noFill/>
          <a:ln/>
        </p:spPr>
        <p:txBody>
          <a:bodyPr wrap="square" lIns="0" tIns="0" rIns="0" bIns="0" rtlCol="0" anchor="t">
            <a:normAutofit/>
          </a:bodyPr>
          <a:lstStyle/>
          <a:p>
            <a:pPr marL="0" indent="0" algn="l">
              <a:lnSpc>
                <a:spcPts val="1680"/>
              </a:lnSpc>
              <a:buNone/>
            </a:pPr>
            <a:r>
              <a:rPr lang="es-CO" sz="1200" i="1" noProof="0" dirty="0">
                <a:solidFill>
                  <a:srgbClr val="3E4A57"/>
                </a:solidFill>
                <a:latin typeface="Public Sans" pitchFamily="34" charset="0"/>
                <a:ea typeface="Public Sans" pitchFamily="34" charset="-122"/>
                <a:cs typeface="Public Sans" pitchFamily="34" charset="-120"/>
              </a:rPr>
              <a:t>porque</a:t>
            </a:r>
            <a:endParaRPr lang="es-CO" sz="1200" noProof="0" dirty="0">
              <a:latin typeface="Public Sans" charset="0"/>
              <a:ea typeface="Public Sans" charset="0"/>
              <a:cs typeface="Public Sans" charset="0"/>
            </a:endParaRPr>
          </a:p>
        </p:txBody>
      </p:sp>
      <p:sp>
        <p:nvSpPr>
          <p:cNvPr id="31" name="Text 24"/>
          <p:cNvSpPr/>
          <p:nvPr/>
        </p:nvSpPr>
        <p:spPr>
          <a:xfrm>
            <a:off x="9690100" y="3136900"/>
            <a:ext cx="1320800" cy="238760"/>
          </a:xfrm>
          <a:prstGeom prst="rect">
            <a:avLst/>
          </a:prstGeom>
          <a:noFill/>
          <a:ln/>
        </p:spPr>
        <p:txBody>
          <a:bodyPr wrap="square" lIns="0" tIns="0" rIns="0" bIns="0" rtlCol="0" anchor="t">
            <a:normAutofit/>
          </a:bodyPr>
          <a:lstStyle/>
          <a:p>
            <a:pPr marL="0" indent="0" algn="l">
              <a:lnSpc>
                <a:spcPts val="1680"/>
              </a:lnSpc>
              <a:buNone/>
            </a:pPr>
            <a:r>
              <a:rPr lang="es-CO" sz="1200" i="1" noProof="0" dirty="0">
                <a:solidFill>
                  <a:srgbClr val="3E4A57"/>
                </a:solidFill>
                <a:latin typeface="Public Sans" pitchFamily="34" charset="0"/>
                <a:ea typeface="Public Sans" pitchFamily="34" charset="-122"/>
                <a:cs typeface="Public Sans" pitchFamily="34" charset="-120"/>
              </a:rPr>
              <a:t>a menos que</a:t>
            </a:r>
            <a:endParaRPr lang="es-CO" sz="1200" noProof="0" dirty="0">
              <a:latin typeface="Public Sans" charset="0"/>
              <a:ea typeface="Public Sans" charset="0"/>
              <a:cs typeface="Public Sans" charset="0"/>
            </a:endParaRPr>
          </a:p>
        </p:txBody>
      </p:sp>
      <p:sp>
        <p:nvSpPr>
          <p:cNvPr id="32" name="Text 25"/>
          <p:cNvSpPr/>
          <p:nvPr/>
        </p:nvSpPr>
        <p:spPr>
          <a:xfrm>
            <a:off x="812800" y="6238242"/>
            <a:ext cx="7211568"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En el </a:t>
            </a:r>
            <a:r>
              <a:rPr lang="es-CO" sz="1200" noProof="0" dirty="0" err="1">
                <a:solidFill>
                  <a:srgbClr val="5F6873"/>
                </a:solidFill>
                <a:latin typeface="Public Sans" pitchFamily="34" charset="0"/>
                <a:ea typeface="Public Sans" pitchFamily="34" charset="-122"/>
                <a:cs typeface="Public Sans" pitchFamily="34" charset="-120"/>
              </a:rPr>
              <a:t>prompt</a:t>
            </a:r>
            <a:r>
              <a:rPr lang="es-CO" sz="1200" noProof="0" dirty="0">
                <a:solidFill>
                  <a:srgbClr val="5F6873"/>
                </a:solidFill>
                <a:latin typeface="Public Sans" pitchFamily="34" charset="0"/>
                <a:ea typeface="Public Sans" pitchFamily="34" charset="-122"/>
                <a:cs typeface="Public Sans" pitchFamily="34" charset="-120"/>
              </a:rPr>
              <a:t> V3.2, el </a:t>
            </a:r>
            <a:r>
              <a:rPr lang="es-CO" sz="1200" noProof="0" dirty="0" err="1">
                <a:solidFill>
                  <a:srgbClr val="5F6873"/>
                </a:solidFill>
                <a:latin typeface="Public Sans" pitchFamily="34" charset="0"/>
                <a:ea typeface="Public Sans" pitchFamily="34" charset="-122"/>
                <a:cs typeface="Public Sans" pitchFamily="34" charset="-120"/>
              </a:rPr>
              <a:t>cualificador</a:t>
            </a:r>
            <a:r>
              <a:rPr lang="es-CO" sz="1200" noProof="0" dirty="0">
                <a:solidFill>
                  <a:srgbClr val="5F6873"/>
                </a:solidFill>
                <a:latin typeface="Public Sans" pitchFamily="34" charset="0"/>
                <a:ea typeface="Public Sans" pitchFamily="34" charset="-122"/>
                <a:cs typeface="Public Sans" pitchFamily="34" charset="-120"/>
              </a:rPr>
              <a:t> se llama «condiciones» y la refutación, «objeciones»</a:t>
            </a:r>
            <a:endParaRPr lang="es-CO" sz="1200" noProof="0" dirty="0">
              <a:latin typeface="Public Sans" charset="0"/>
              <a:ea typeface="Public Sans" charset="0"/>
              <a:cs typeface="Public Sans" charset="0"/>
            </a:endParaRPr>
          </a:p>
        </p:txBody>
      </p:sp>
      <p:sp>
        <p:nvSpPr>
          <p:cNvPr id="33" name="Text 26"/>
          <p:cNvSpPr/>
          <p:nvPr/>
        </p:nvSpPr>
        <p:spPr>
          <a:xfrm>
            <a:off x="11175524" y="6238242"/>
            <a:ext cx="203676"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12</a:t>
            </a:r>
            <a:endParaRPr lang="es-CO" sz="1200" noProof="0" dirty="0">
              <a:latin typeface="Public Sans" charset="0"/>
              <a:ea typeface="Public Sans" charset="0"/>
              <a:cs typeface="Public Sans" charset="0"/>
            </a:endParaRPr>
          </a:p>
        </p:txBody>
      </p:sp>
      <p:sp>
        <p:nvSpPr>
          <p:cNvPr id="35" name="Rectángulo: esquinas redondeadas 34">
            <a:extLst>
              <a:ext uri="{FF2B5EF4-FFF2-40B4-BE49-F238E27FC236}">
                <a16:creationId xmlns:a16="http://schemas.microsoft.com/office/drawing/2014/main" id="{4B42161A-06C7-A9C0-970B-8C7E60BE046E}"/>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7" name="Imagen 36">
            <a:extLst>
              <a:ext uri="{FF2B5EF4-FFF2-40B4-BE49-F238E27FC236}">
                <a16:creationId xmlns:a16="http://schemas.microsoft.com/office/drawing/2014/main" id="{C8DC5117-E84C-D4F5-CC3A-6220D0308E0D}"/>
              </a:ext>
            </a:extLst>
          </p:cNvPr>
          <p:cNvPicPr>
            <a:picLocks noChangeAspect="1"/>
          </p:cNvPicPr>
          <p:nvPr/>
        </p:nvPicPr>
        <p:blipFill>
          <a:blip r:embed="rId7"/>
          <a:stretch>
            <a:fillRect/>
          </a:stretch>
        </p:blipFill>
        <p:spPr>
          <a:xfrm>
            <a:off x="9355433" y="381859"/>
            <a:ext cx="2611389" cy="42436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C2B3A"/>
        </a:solidFill>
        <a:effectLst/>
      </p:bgPr>
    </p:bg>
    <p:spTree>
      <p:nvGrpSpPr>
        <p:cNvPr id="1" name=""/>
        <p:cNvGrpSpPr/>
        <p:nvPr/>
      </p:nvGrpSpPr>
      <p:grpSpPr>
        <a:xfrm>
          <a:off x="0" y="0"/>
          <a:ext cx="0" cy="0"/>
          <a:chOff x="0" y="0"/>
          <a:chExt cx="0" cy="0"/>
        </a:xfrm>
      </p:grpSpPr>
      <p:sp>
        <p:nvSpPr>
          <p:cNvPr id="2" name="Text 0"/>
          <p:cNvSpPr/>
          <p:nvPr/>
        </p:nvSpPr>
        <p:spPr>
          <a:xfrm>
            <a:off x="812800" y="2532379"/>
            <a:ext cx="10883392" cy="736600"/>
          </a:xfrm>
          <a:prstGeom prst="rect">
            <a:avLst/>
          </a:prstGeom>
          <a:noFill/>
          <a:ln/>
        </p:spPr>
        <p:txBody>
          <a:bodyPr wrap="square" lIns="0" tIns="0" rIns="0" bIns="0" rtlCol="0" anchor="t">
            <a:normAutofit/>
          </a:bodyPr>
          <a:lstStyle/>
          <a:p>
            <a:pPr marL="0" indent="0" algn="l">
              <a:lnSpc>
                <a:spcPts val="5600"/>
              </a:lnSpc>
              <a:buNone/>
            </a:pPr>
            <a:r>
              <a:rPr lang="es-CO" sz="5600" b="1" noProof="0" dirty="0">
                <a:solidFill>
                  <a:srgbClr val="8FD3CC"/>
                </a:solidFill>
                <a:latin typeface="EB Garamond" pitchFamily="18" charset="0"/>
                <a:ea typeface="EB Garamond" pitchFamily="18" charset="-122"/>
                <a:cs typeface="EB Garamond" pitchFamily="18" charset="-120"/>
              </a:rPr>
              <a:t>03</a:t>
            </a:r>
            <a:endParaRPr lang="es-CO" sz="5600" noProof="0" dirty="0">
              <a:latin typeface="EB Garamond" charset="0"/>
              <a:ea typeface="EB Garamond" charset="0"/>
              <a:cs typeface="EB Garamond" charset="0"/>
            </a:endParaRPr>
          </a:p>
        </p:txBody>
      </p:sp>
      <p:sp>
        <p:nvSpPr>
          <p:cNvPr id="3" name="Text 1"/>
          <p:cNvSpPr>
            <a:spLocks noGrp="1"/>
          </p:cNvSpPr>
          <p:nvPr>
            <p:ph type="title"/>
          </p:nvPr>
        </p:nvSpPr>
        <p:spPr>
          <a:xfrm>
            <a:off x="812800" y="3395979"/>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F6F3EC"/>
                </a:solidFill>
                <a:latin typeface="EB Garamond" pitchFamily="18" charset="0"/>
                <a:ea typeface="EB Garamond" pitchFamily="18" charset="-122"/>
                <a:cs typeface="EB Garamond" pitchFamily="18" charset="-120"/>
              </a:rPr>
              <a:t>Lo que pasó en el aula</a:t>
            </a:r>
            <a:endParaRPr lang="es-CO" sz="3200" noProof="0" dirty="0">
              <a:latin typeface="EB Garamond" charset="0"/>
              <a:ea typeface="EB Garamond" charset="0"/>
              <a:cs typeface="EB Garamond" charset="0"/>
            </a:endParaRPr>
          </a:p>
        </p:txBody>
      </p:sp>
      <p:sp>
        <p:nvSpPr>
          <p:cNvPr id="4" name="Text 2"/>
          <p:cNvSpPr/>
          <p:nvPr/>
        </p:nvSpPr>
        <p:spPr>
          <a:xfrm>
            <a:off x="812800" y="3995421"/>
            <a:ext cx="10883392"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B9C3CC"/>
                </a:solidFill>
                <a:latin typeface="EB Garamond" pitchFamily="18" charset="0"/>
                <a:ea typeface="EB Garamond" pitchFamily="18" charset="-122"/>
                <a:cs typeface="EB Garamond" pitchFamily="18" charset="-120"/>
              </a:rPr>
              <a:t>Primero el proceso, después el producto</a:t>
            </a:r>
            <a:endParaRPr lang="es-CO" sz="2000" noProof="0" dirty="0">
              <a:latin typeface="EB Garamond" charset="0"/>
              <a:ea typeface="EB Garamond" charset="0"/>
              <a:cs typeface="EB Garamond" charset="0"/>
            </a:endParaRPr>
          </a:p>
        </p:txBody>
      </p:sp>
      <p:sp>
        <p:nvSpPr>
          <p:cNvPr id="6" name="Rectángulo: esquinas redondeadas 5">
            <a:extLst>
              <a:ext uri="{FF2B5EF4-FFF2-40B4-BE49-F238E27FC236}">
                <a16:creationId xmlns:a16="http://schemas.microsoft.com/office/drawing/2014/main" id="{8D36C36A-17DA-DB77-8E38-0817B13F51EB}"/>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Imagen 7">
            <a:extLst>
              <a:ext uri="{FF2B5EF4-FFF2-40B4-BE49-F238E27FC236}">
                <a16:creationId xmlns:a16="http://schemas.microsoft.com/office/drawing/2014/main" id="{D1E3A80C-1BEA-CC0E-7636-71E9AE95ACB9}"/>
              </a:ext>
            </a:extLst>
          </p:cNvPr>
          <p:cNvPicPr>
            <a:picLocks noChangeAspect="1"/>
          </p:cNvPicPr>
          <p:nvPr/>
        </p:nvPicPr>
        <p:blipFill>
          <a:blip r:embed="rId3"/>
          <a:stretch>
            <a:fillRect/>
          </a:stretch>
        </p:blipFill>
        <p:spPr>
          <a:xfrm>
            <a:off x="9355433" y="381859"/>
            <a:ext cx="2611389" cy="424367"/>
          </a:xfrm>
          <a:prstGeom prst="rect">
            <a:avLst/>
          </a:prstGeom>
        </p:spPr>
      </p:pic>
      <p:pic>
        <p:nvPicPr>
          <p:cNvPr id="10" name="Imagen 9">
            <a:extLst>
              <a:ext uri="{FF2B5EF4-FFF2-40B4-BE49-F238E27FC236}">
                <a16:creationId xmlns:a16="http://schemas.microsoft.com/office/drawing/2014/main" id="{A01B9980-766B-8EA0-2096-41AC70577EC3}"/>
              </a:ext>
            </a:extLst>
          </p:cNvPr>
          <p:cNvPicPr>
            <a:picLocks noChangeAspect="1"/>
          </p:cNvPicPr>
          <p:nvPr/>
        </p:nvPicPr>
        <p:blipFill>
          <a:blip r:embed="rId4">
            <a:alphaModFix amt="5000"/>
          </a:blip>
          <a:stretch>
            <a:fillRect/>
          </a:stretch>
        </p:blipFill>
        <p:spPr>
          <a:xfrm>
            <a:off x="6154391" y="1316199"/>
            <a:ext cx="5541801" cy="554180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LA IMPLEMENTACIÓN</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64"/>
            <a:ext cx="10883392" cy="91948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92 estudiantes de grado undécimo, con entrega hasta el 29 de septiembre</a:t>
            </a:r>
            <a:endParaRPr lang="es-CO" sz="3200" noProof="0" dirty="0">
              <a:latin typeface="EB Garamond" charset="0"/>
              <a:ea typeface="EB Garamond" charset="0"/>
              <a:cs typeface="EB Garamond" charset="0"/>
            </a:endParaRPr>
          </a:p>
        </p:txBody>
      </p:sp>
      <p:sp>
        <p:nvSpPr>
          <p:cNvPr id="4" name="Shape 2"/>
          <p:cNvSpPr/>
          <p:nvPr/>
        </p:nvSpPr>
        <p:spPr>
          <a:xfrm>
            <a:off x="812800" y="2696212"/>
            <a:ext cx="5974080" cy="0"/>
          </a:xfrm>
          <a:prstGeom prst="line">
            <a:avLst/>
          </a:prstGeom>
          <a:noFill/>
          <a:ln w="12700">
            <a:solidFill>
              <a:srgbClr val="D6CDB8"/>
            </a:solidFill>
            <a:prstDash val="solid"/>
          </a:ln>
        </p:spPr>
        <p:txBody>
          <a:bodyPr/>
          <a:lstStyle/>
          <a:p>
            <a:endParaRPr lang="es-CO" noProof="0" dirty="0"/>
          </a:p>
        </p:txBody>
      </p:sp>
      <p:sp>
        <p:nvSpPr>
          <p:cNvPr id="5" name="Text 3"/>
          <p:cNvSpPr/>
          <p:nvPr/>
        </p:nvSpPr>
        <p:spPr>
          <a:xfrm>
            <a:off x="812800" y="2402842"/>
            <a:ext cx="615330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5F6873"/>
                </a:solidFill>
                <a:latin typeface="Public Sans" pitchFamily="34" charset="0"/>
                <a:ea typeface="Public Sans" pitchFamily="34" charset="-122"/>
                <a:cs typeface="Public Sans" pitchFamily="34" charset="-120"/>
              </a:rPr>
              <a:t>PARTICIPACIÓN</a:t>
            </a:r>
            <a:endParaRPr lang="es-CO" sz="1200" noProof="0" dirty="0">
              <a:latin typeface="Public Sans" charset="0"/>
              <a:ea typeface="Public Sans" charset="0"/>
              <a:cs typeface="Public Sans" charset="0"/>
            </a:endParaRPr>
          </a:p>
        </p:txBody>
      </p:sp>
      <p:sp>
        <p:nvSpPr>
          <p:cNvPr id="6" name="Text 4"/>
          <p:cNvSpPr/>
          <p:nvPr/>
        </p:nvSpPr>
        <p:spPr>
          <a:xfrm>
            <a:off x="812800" y="2854964"/>
            <a:ext cx="1911543" cy="736600"/>
          </a:xfrm>
          <a:prstGeom prst="rect">
            <a:avLst/>
          </a:prstGeom>
          <a:noFill/>
          <a:ln/>
        </p:spPr>
        <p:txBody>
          <a:bodyPr wrap="square" lIns="0" tIns="0" rIns="0" bIns="0" rtlCol="0" anchor="t">
            <a:normAutofit/>
          </a:bodyPr>
          <a:lstStyle/>
          <a:p>
            <a:pPr marL="0" indent="0" algn="l">
              <a:lnSpc>
                <a:spcPts val="5600"/>
              </a:lnSpc>
              <a:buNone/>
            </a:pPr>
            <a:r>
              <a:rPr lang="es-CO" sz="5600" b="1" noProof="0" dirty="0">
                <a:solidFill>
                  <a:srgbClr val="0F6B67"/>
                </a:solidFill>
                <a:latin typeface="EB Garamond" pitchFamily="18" charset="0"/>
                <a:ea typeface="EB Garamond" pitchFamily="18" charset="-122"/>
                <a:cs typeface="EB Garamond" pitchFamily="18" charset="-120"/>
              </a:rPr>
              <a:t>76</a:t>
            </a:r>
            <a:endParaRPr lang="es-CO" sz="5600" noProof="0" dirty="0">
              <a:latin typeface="EB Garamond" charset="0"/>
              <a:ea typeface="EB Garamond" charset="0"/>
              <a:cs typeface="EB Garamond" charset="0"/>
            </a:endParaRPr>
          </a:p>
        </p:txBody>
      </p:sp>
      <p:sp>
        <p:nvSpPr>
          <p:cNvPr id="7" name="Text 5"/>
          <p:cNvSpPr/>
          <p:nvPr/>
        </p:nvSpPr>
        <p:spPr>
          <a:xfrm>
            <a:off x="812800" y="3642364"/>
            <a:ext cx="1911543"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completaron la conversación</a:t>
            </a:r>
            <a:endParaRPr lang="es-CO" sz="1500" noProof="0" dirty="0">
              <a:latin typeface="Public Sans" charset="0"/>
              <a:ea typeface="Public Sans" charset="0"/>
              <a:cs typeface="Public Sans" charset="0"/>
            </a:endParaRPr>
          </a:p>
        </p:txBody>
      </p:sp>
      <p:sp>
        <p:nvSpPr>
          <p:cNvPr id="8" name="Text 6"/>
          <p:cNvSpPr/>
          <p:nvPr/>
        </p:nvSpPr>
        <p:spPr>
          <a:xfrm>
            <a:off x="2871867" y="2854964"/>
            <a:ext cx="1911625" cy="736600"/>
          </a:xfrm>
          <a:prstGeom prst="rect">
            <a:avLst/>
          </a:prstGeom>
          <a:noFill/>
          <a:ln/>
        </p:spPr>
        <p:txBody>
          <a:bodyPr wrap="square" lIns="0" tIns="0" rIns="0" bIns="0" rtlCol="0" anchor="t">
            <a:normAutofit/>
          </a:bodyPr>
          <a:lstStyle/>
          <a:p>
            <a:pPr marL="0" indent="0" algn="l">
              <a:lnSpc>
                <a:spcPts val="5600"/>
              </a:lnSpc>
              <a:buNone/>
            </a:pPr>
            <a:r>
              <a:rPr lang="es-CO" sz="5600" b="1" noProof="0" dirty="0">
                <a:solidFill>
                  <a:srgbClr val="1C2B3A"/>
                </a:solidFill>
                <a:latin typeface="EB Garamond" pitchFamily="18" charset="0"/>
                <a:ea typeface="EB Garamond" pitchFamily="18" charset="-122"/>
                <a:cs typeface="EB Garamond" pitchFamily="18" charset="-120"/>
              </a:rPr>
              <a:t>12</a:t>
            </a:r>
            <a:endParaRPr lang="es-CO" sz="5600" noProof="0" dirty="0">
              <a:latin typeface="EB Garamond" charset="0"/>
              <a:ea typeface="EB Garamond" charset="0"/>
              <a:cs typeface="EB Garamond" charset="0"/>
            </a:endParaRPr>
          </a:p>
        </p:txBody>
      </p:sp>
      <p:sp>
        <p:nvSpPr>
          <p:cNvPr id="9" name="Text 7"/>
          <p:cNvSpPr/>
          <p:nvPr/>
        </p:nvSpPr>
        <p:spPr>
          <a:xfrm>
            <a:off x="2871867" y="3642364"/>
            <a:ext cx="1911625"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la dejaron incompleta</a:t>
            </a:r>
            <a:endParaRPr lang="es-CO" sz="1500" noProof="0" dirty="0">
              <a:latin typeface="Public Sans" charset="0"/>
              <a:ea typeface="Public Sans" charset="0"/>
              <a:cs typeface="Public Sans" charset="0"/>
            </a:endParaRPr>
          </a:p>
        </p:txBody>
      </p:sp>
      <p:sp>
        <p:nvSpPr>
          <p:cNvPr id="10" name="Text 8"/>
          <p:cNvSpPr/>
          <p:nvPr/>
        </p:nvSpPr>
        <p:spPr>
          <a:xfrm>
            <a:off x="4931013" y="2854964"/>
            <a:ext cx="1911543" cy="736600"/>
          </a:xfrm>
          <a:prstGeom prst="rect">
            <a:avLst/>
          </a:prstGeom>
          <a:noFill/>
          <a:ln/>
        </p:spPr>
        <p:txBody>
          <a:bodyPr wrap="square" lIns="0" tIns="0" rIns="0" bIns="0" rtlCol="0" anchor="t">
            <a:normAutofit/>
          </a:bodyPr>
          <a:lstStyle/>
          <a:p>
            <a:pPr marL="0" indent="0" algn="l">
              <a:lnSpc>
                <a:spcPts val="5600"/>
              </a:lnSpc>
              <a:buNone/>
            </a:pPr>
            <a:r>
              <a:rPr lang="es-CO" sz="5600" b="1" noProof="0" dirty="0">
                <a:solidFill>
                  <a:srgbClr val="1C2B3A"/>
                </a:solidFill>
                <a:latin typeface="EB Garamond" pitchFamily="18" charset="0"/>
                <a:ea typeface="EB Garamond" pitchFamily="18" charset="-122"/>
                <a:cs typeface="EB Garamond" pitchFamily="18" charset="-120"/>
              </a:rPr>
              <a:t>4</a:t>
            </a:r>
            <a:endParaRPr lang="es-CO" sz="5600" noProof="0" dirty="0">
              <a:latin typeface="EB Garamond" charset="0"/>
              <a:ea typeface="EB Garamond" charset="0"/>
              <a:cs typeface="EB Garamond" charset="0"/>
            </a:endParaRPr>
          </a:p>
        </p:txBody>
      </p:sp>
      <p:sp>
        <p:nvSpPr>
          <p:cNvPr id="11" name="Text 9"/>
          <p:cNvSpPr/>
          <p:nvPr/>
        </p:nvSpPr>
        <p:spPr>
          <a:xfrm>
            <a:off x="4931013" y="3642364"/>
            <a:ext cx="1911543"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no participaron</a:t>
            </a:r>
            <a:endParaRPr lang="es-CO" sz="1500" noProof="0" dirty="0">
              <a:latin typeface="Public Sans" charset="0"/>
              <a:ea typeface="Public Sans" charset="0"/>
              <a:cs typeface="Public Sans" charset="0"/>
            </a:endParaRPr>
          </a:p>
        </p:txBody>
      </p:sp>
      <p:sp>
        <p:nvSpPr>
          <p:cNvPr id="12" name="Shape 10"/>
          <p:cNvSpPr/>
          <p:nvPr/>
        </p:nvSpPr>
        <p:spPr>
          <a:xfrm>
            <a:off x="7396480" y="2696212"/>
            <a:ext cx="3982720" cy="0"/>
          </a:xfrm>
          <a:prstGeom prst="line">
            <a:avLst/>
          </a:prstGeom>
          <a:noFill/>
          <a:ln w="12700">
            <a:solidFill>
              <a:srgbClr val="D6CDB8"/>
            </a:solidFill>
            <a:prstDash val="solid"/>
          </a:ln>
        </p:spPr>
        <p:txBody>
          <a:bodyPr/>
          <a:lstStyle/>
          <a:p>
            <a:endParaRPr lang="es-CO" noProof="0" dirty="0"/>
          </a:p>
        </p:txBody>
      </p:sp>
      <p:sp>
        <p:nvSpPr>
          <p:cNvPr id="13" name="Text 11"/>
          <p:cNvSpPr/>
          <p:nvPr/>
        </p:nvSpPr>
        <p:spPr>
          <a:xfrm>
            <a:off x="7396480" y="2402842"/>
            <a:ext cx="410220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5F6873"/>
                </a:solidFill>
                <a:latin typeface="Public Sans" pitchFamily="34" charset="0"/>
                <a:ea typeface="Public Sans" pitchFamily="34" charset="-122"/>
                <a:cs typeface="Public Sans" pitchFamily="34" charset="-120"/>
              </a:rPr>
              <a:t>EVIDENCIAS ANALIZADAS</a:t>
            </a:r>
            <a:endParaRPr lang="es-CO" sz="1200" noProof="0" dirty="0">
              <a:latin typeface="Public Sans" charset="0"/>
              <a:ea typeface="Public Sans" charset="0"/>
              <a:cs typeface="Public Sans" charset="0"/>
            </a:endParaRPr>
          </a:p>
        </p:txBody>
      </p:sp>
      <p:sp>
        <p:nvSpPr>
          <p:cNvPr id="14" name="Text 12"/>
          <p:cNvSpPr/>
          <p:nvPr/>
        </p:nvSpPr>
        <p:spPr>
          <a:xfrm>
            <a:off x="7396480" y="2854964"/>
            <a:ext cx="1946453" cy="736600"/>
          </a:xfrm>
          <a:prstGeom prst="rect">
            <a:avLst/>
          </a:prstGeom>
          <a:noFill/>
          <a:ln/>
        </p:spPr>
        <p:txBody>
          <a:bodyPr wrap="square" lIns="0" tIns="0" rIns="0" bIns="0" rtlCol="0" anchor="t">
            <a:normAutofit/>
          </a:bodyPr>
          <a:lstStyle/>
          <a:p>
            <a:pPr marL="0" indent="0" algn="l">
              <a:lnSpc>
                <a:spcPts val="5600"/>
              </a:lnSpc>
              <a:buNone/>
            </a:pPr>
            <a:r>
              <a:rPr lang="es-CO" sz="5600" b="1" noProof="0" dirty="0">
                <a:solidFill>
                  <a:srgbClr val="0F6B67"/>
                </a:solidFill>
                <a:latin typeface="EB Garamond" pitchFamily="18" charset="0"/>
                <a:ea typeface="EB Garamond" pitchFamily="18" charset="-122"/>
                <a:cs typeface="EB Garamond" pitchFamily="18" charset="-120"/>
              </a:rPr>
              <a:t>80</a:t>
            </a:r>
            <a:endParaRPr lang="es-CO" sz="5600" noProof="0" dirty="0">
              <a:latin typeface="EB Garamond" charset="0"/>
              <a:ea typeface="EB Garamond" charset="0"/>
              <a:cs typeface="EB Garamond" charset="0"/>
            </a:endParaRPr>
          </a:p>
        </p:txBody>
      </p:sp>
      <p:sp>
        <p:nvSpPr>
          <p:cNvPr id="15" name="Text 13"/>
          <p:cNvSpPr/>
          <p:nvPr/>
        </p:nvSpPr>
        <p:spPr>
          <a:xfrm>
            <a:off x="7396480" y="3642364"/>
            <a:ext cx="1946453"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respondieron la encuesta</a:t>
            </a:r>
            <a:endParaRPr lang="es-CO" sz="1500" noProof="0" dirty="0">
              <a:latin typeface="Public Sans" charset="0"/>
              <a:ea typeface="Public Sans" charset="0"/>
              <a:cs typeface="Public Sans" charset="0"/>
            </a:endParaRPr>
          </a:p>
        </p:txBody>
      </p:sp>
      <p:sp>
        <p:nvSpPr>
          <p:cNvPr id="16" name="Text 14"/>
          <p:cNvSpPr/>
          <p:nvPr/>
        </p:nvSpPr>
        <p:spPr>
          <a:xfrm>
            <a:off x="9489440" y="2854964"/>
            <a:ext cx="1946453" cy="736600"/>
          </a:xfrm>
          <a:prstGeom prst="rect">
            <a:avLst/>
          </a:prstGeom>
          <a:noFill/>
          <a:ln/>
        </p:spPr>
        <p:txBody>
          <a:bodyPr wrap="square" lIns="0" tIns="0" rIns="0" bIns="0" rtlCol="0" anchor="t">
            <a:normAutofit/>
          </a:bodyPr>
          <a:lstStyle/>
          <a:p>
            <a:pPr marL="0" indent="0" algn="l">
              <a:lnSpc>
                <a:spcPts val="5600"/>
              </a:lnSpc>
              <a:buNone/>
            </a:pPr>
            <a:r>
              <a:rPr lang="es-CO" sz="5600" b="1" noProof="0" dirty="0">
                <a:solidFill>
                  <a:srgbClr val="0F6B67"/>
                </a:solidFill>
                <a:latin typeface="EB Garamond" pitchFamily="18" charset="0"/>
                <a:ea typeface="EB Garamond" pitchFamily="18" charset="-122"/>
                <a:cs typeface="EB Garamond" pitchFamily="18" charset="-120"/>
              </a:rPr>
              <a:t>36</a:t>
            </a:r>
            <a:endParaRPr lang="es-CO" sz="5600" noProof="0" dirty="0">
              <a:latin typeface="EB Garamond" charset="0"/>
              <a:ea typeface="EB Garamond" charset="0"/>
              <a:cs typeface="EB Garamond" charset="0"/>
            </a:endParaRPr>
          </a:p>
        </p:txBody>
      </p:sp>
      <p:sp>
        <p:nvSpPr>
          <p:cNvPr id="17" name="Text 15"/>
          <p:cNvSpPr/>
          <p:nvPr/>
        </p:nvSpPr>
        <p:spPr>
          <a:xfrm>
            <a:off x="9489440" y="3642364"/>
            <a:ext cx="1946453" cy="8255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argumentos finales con texto completo registrado</a:t>
            </a:r>
            <a:endParaRPr lang="es-CO" sz="1500" noProof="0" dirty="0">
              <a:latin typeface="Public Sans" charset="0"/>
              <a:ea typeface="Public Sans" charset="0"/>
              <a:cs typeface="Public Sans" charset="0"/>
            </a:endParaRPr>
          </a:p>
        </p:txBody>
      </p:sp>
      <p:sp>
        <p:nvSpPr>
          <p:cNvPr id="18" name="Text 16"/>
          <p:cNvSpPr/>
          <p:nvPr/>
        </p:nvSpPr>
        <p:spPr>
          <a:xfrm>
            <a:off x="812800" y="6238242"/>
            <a:ext cx="9264491"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Fuente: base de resultados compilada por el docente</a:t>
            </a:r>
            <a:endParaRPr lang="es-CO" sz="1200" noProof="0" dirty="0">
              <a:latin typeface="Public Sans" charset="0"/>
              <a:ea typeface="Public Sans" charset="0"/>
              <a:cs typeface="Public Sans" charset="0"/>
            </a:endParaRPr>
          </a:p>
        </p:txBody>
      </p:sp>
      <p:sp>
        <p:nvSpPr>
          <p:cNvPr id="19" name="Text 17"/>
          <p:cNvSpPr/>
          <p:nvPr/>
        </p:nvSpPr>
        <p:spPr>
          <a:xfrm>
            <a:off x="11170524" y="6238242"/>
            <a:ext cx="208677"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14</a:t>
            </a:r>
            <a:endParaRPr lang="es-CO" sz="1200" noProof="0" dirty="0">
              <a:latin typeface="Public Sans" charset="0"/>
              <a:ea typeface="Public Sans" charset="0"/>
              <a:cs typeface="Public Sans" charset="0"/>
            </a:endParaRPr>
          </a:p>
        </p:txBody>
      </p:sp>
      <p:sp>
        <p:nvSpPr>
          <p:cNvPr id="21" name="Rectángulo: esquinas redondeadas 20">
            <a:extLst>
              <a:ext uri="{FF2B5EF4-FFF2-40B4-BE49-F238E27FC236}">
                <a16:creationId xmlns:a16="http://schemas.microsoft.com/office/drawing/2014/main" id="{07F1C91C-72DD-CC4F-6E43-367AED37B4A2}"/>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23" name="Imagen 22">
            <a:extLst>
              <a:ext uri="{FF2B5EF4-FFF2-40B4-BE49-F238E27FC236}">
                <a16:creationId xmlns:a16="http://schemas.microsoft.com/office/drawing/2014/main" id="{B6B56445-9F14-D592-CD9A-09181E10C48A}"/>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LOS OBSTÁCULOS</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Cuatro tropiezos que el tutor tuvo que atender</a:t>
            </a:r>
            <a:endParaRPr lang="es-CO" sz="3200" noProof="0" dirty="0">
              <a:latin typeface="EB Garamond" charset="0"/>
              <a:ea typeface="EB Garamond" charset="0"/>
              <a:cs typeface="EB Garamond" charset="0"/>
            </a:endParaRPr>
          </a:p>
        </p:txBody>
      </p:sp>
      <p:sp>
        <p:nvSpPr>
          <p:cNvPr id="4" name="Shape 2"/>
          <p:cNvSpPr/>
          <p:nvPr/>
        </p:nvSpPr>
        <p:spPr>
          <a:xfrm>
            <a:off x="812800" y="1854200"/>
            <a:ext cx="5181600" cy="1079500"/>
          </a:xfrm>
          <a:prstGeom prst="roundRect">
            <a:avLst>
              <a:gd name="adj" fmla="val 9412"/>
            </a:avLst>
          </a:prstGeom>
          <a:solidFill>
            <a:srgbClr val="ECE6D8"/>
          </a:solidFill>
          <a:ln/>
        </p:spPr>
        <p:txBody>
          <a:bodyPr/>
          <a:lstStyle/>
          <a:p>
            <a:endParaRPr lang="es-CO" noProof="0" dirty="0"/>
          </a:p>
        </p:txBody>
      </p:sp>
      <p:sp>
        <p:nvSpPr>
          <p:cNvPr id="5" name="Text 3"/>
          <p:cNvSpPr/>
          <p:nvPr/>
        </p:nvSpPr>
        <p:spPr>
          <a:xfrm>
            <a:off x="1066800" y="2057400"/>
            <a:ext cx="4813808"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0F6B67"/>
                </a:solidFill>
                <a:latin typeface="Public Sans" pitchFamily="34" charset="0"/>
                <a:ea typeface="Public Sans" pitchFamily="34" charset="-122"/>
                <a:cs typeface="Public Sans" pitchFamily="34" charset="-120"/>
              </a:rPr>
              <a:t>Modelar el área</a:t>
            </a:r>
            <a:endParaRPr lang="es-CO" sz="1500" noProof="0" dirty="0">
              <a:latin typeface="Public Sans" charset="0"/>
              <a:ea typeface="Public Sans" charset="0"/>
              <a:cs typeface="Public Sans" charset="0"/>
            </a:endParaRPr>
          </a:p>
        </p:txBody>
      </p:sp>
      <p:sp>
        <p:nvSpPr>
          <p:cNvPr id="6" name="Text 4"/>
          <p:cNvSpPr/>
          <p:nvPr/>
        </p:nvSpPr>
        <p:spPr>
          <a:xfrm>
            <a:off x="1066800" y="2400300"/>
            <a:ext cx="4813808"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1C2B3A"/>
                </a:solidFill>
                <a:latin typeface="EB Garamond" pitchFamily="18" charset="0"/>
                <a:ea typeface="EB Garamond" pitchFamily="18" charset="-122"/>
                <a:cs typeface="EB Garamond" pitchFamily="18" charset="-120"/>
              </a:rPr>
              <a:t>«El área sería A = x + (40 − 2x)».</a:t>
            </a:r>
            <a:endParaRPr lang="es-CO" sz="2000" noProof="0" dirty="0">
              <a:latin typeface="EB Garamond" charset="0"/>
              <a:ea typeface="EB Garamond" charset="0"/>
              <a:cs typeface="EB Garamond" charset="0"/>
            </a:endParaRPr>
          </a:p>
        </p:txBody>
      </p:sp>
      <p:sp>
        <p:nvSpPr>
          <p:cNvPr id="7" name="Shape 5"/>
          <p:cNvSpPr/>
          <p:nvPr/>
        </p:nvSpPr>
        <p:spPr>
          <a:xfrm>
            <a:off x="6197600" y="1854200"/>
            <a:ext cx="5181600" cy="1079500"/>
          </a:xfrm>
          <a:prstGeom prst="roundRect">
            <a:avLst>
              <a:gd name="adj" fmla="val 9412"/>
            </a:avLst>
          </a:prstGeom>
          <a:solidFill>
            <a:srgbClr val="ECE6D8"/>
          </a:solidFill>
          <a:ln/>
        </p:spPr>
        <p:txBody>
          <a:bodyPr/>
          <a:lstStyle/>
          <a:p>
            <a:endParaRPr lang="es-CO" noProof="0" dirty="0"/>
          </a:p>
        </p:txBody>
      </p:sp>
      <p:sp>
        <p:nvSpPr>
          <p:cNvPr id="8" name="Text 6"/>
          <p:cNvSpPr/>
          <p:nvPr/>
        </p:nvSpPr>
        <p:spPr>
          <a:xfrm>
            <a:off x="6451600" y="2057400"/>
            <a:ext cx="4813808"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0F6B67"/>
                </a:solidFill>
                <a:latin typeface="Public Sans" pitchFamily="34" charset="0"/>
                <a:ea typeface="Public Sans" pitchFamily="34" charset="-122"/>
                <a:cs typeface="Public Sans" pitchFamily="34" charset="-120"/>
              </a:rPr>
              <a:t>Despejar con signos</a:t>
            </a:r>
            <a:endParaRPr lang="es-CO" sz="1500" noProof="0" dirty="0">
              <a:latin typeface="Public Sans" charset="0"/>
              <a:ea typeface="Public Sans" charset="0"/>
              <a:cs typeface="Public Sans" charset="0"/>
            </a:endParaRPr>
          </a:p>
        </p:txBody>
      </p:sp>
      <p:sp>
        <p:nvSpPr>
          <p:cNvPr id="9" name="Text 7"/>
          <p:cNvSpPr/>
          <p:nvPr/>
        </p:nvSpPr>
        <p:spPr>
          <a:xfrm>
            <a:off x="6451600" y="2400300"/>
            <a:ext cx="4813808"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1C2B3A"/>
                </a:solidFill>
                <a:latin typeface="EB Garamond" pitchFamily="18" charset="0"/>
                <a:ea typeface="EB Garamond" pitchFamily="18" charset="-122"/>
                <a:cs typeface="EB Garamond" pitchFamily="18" charset="-120"/>
              </a:rPr>
              <a:t>«Y aquí me enredo: ¿x = 4 − 40?».</a:t>
            </a:r>
            <a:endParaRPr lang="es-CO" sz="2000" noProof="0" dirty="0">
              <a:latin typeface="EB Garamond" charset="0"/>
              <a:ea typeface="EB Garamond" charset="0"/>
              <a:cs typeface="EB Garamond" charset="0"/>
            </a:endParaRPr>
          </a:p>
        </p:txBody>
      </p:sp>
      <p:sp>
        <p:nvSpPr>
          <p:cNvPr id="10" name="Shape 8"/>
          <p:cNvSpPr/>
          <p:nvPr/>
        </p:nvSpPr>
        <p:spPr>
          <a:xfrm>
            <a:off x="812800" y="3136900"/>
            <a:ext cx="5181600" cy="1079500"/>
          </a:xfrm>
          <a:prstGeom prst="roundRect">
            <a:avLst>
              <a:gd name="adj" fmla="val 9412"/>
            </a:avLst>
          </a:prstGeom>
          <a:solidFill>
            <a:srgbClr val="ECE6D8"/>
          </a:solidFill>
          <a:ln/>
        </p:spPr>
        <p:txBody>
          <a:bodyPr/>
          <a:lstStyle/>
          <a:p>
            <a:endParaRPr lang="es-CO" noProof="0" dirty="0"/>
          </a:p>
        </p:txBody>
      </p:sp>
      <p:sp>
        <p:nvSpPr>
          <p:cNvPr id="11" name="Text 9"/>
          <p:cNvSpPr/>
          <p:nvPr/>
        </p:nvSpPr>
        <p:spPr>
          <a:xfrm>
            <a:off x="1066800" y="3340100"/>
            <a:ext cx="4813808"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0F6B67"/>
                </a:solidFill>
                <a:latin typeface="Public Sans" pitchFamily="34" charset="0"/>
                <a:ea typeface="Public Sans" pitchFamily="34" charset="-122"/>
                <a:cs typeface="Public Sans" pitchFamily="34" charset="-120"/>
              </a:rPr>
              <a:t>Negativo es mínimo</a:t>
            </a:r>
            <a:endParaRPr lang="es-CO" sz="1500" noProof="0" dirty="0">
              <a:latin typeface="Public Sans" charset="0"/>
              <a:ea typeface="Public Sans" charset="0"/>
              <a:cs typeface="Public Sans" charset="0"/>
            </a:endParaRPr>
          </a:p>
        </p:txBody>
      </p:sp>
      <p:sp>
        <p:nvSpPr>
          <p:cNvPr id="12" name="Text 10"/>
          <p:cNvSpPr/>
          <p:nvPr/>
        </p:nvSpPr>
        <p:spPr>
          <a:xfrm>
            <a:off x="1066800" y="3683000"/>
            <a:ext cx="4927600"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1C2B3A"/>
                </a:solidFill>
                <a:latin typeface="EB Garamond" pitchFamily="18" charset="0"/>
                <a:ea typeface="EB Garamond" pitchFamily="18" charset="-122"/>
                <a:cs typeface="EB Garamond" pitchFamily="18" charset="-120"/>
              </a:rPr>
              <a:t>«A″(10) = −4, negativo, entonces es un mínimo».</a:t>
            </a:r>
            <a:endParaRPr lang="es-CO" sz="2000" noProof="0" dirty="0">
              <a:latin typeface="EB Garamond" charset="0"/>
              <a:ea typeface="EB Garamond" charset="0"/>
              <a:cs typeface="EB Garamond" charset="0"/>
            </a:endParaRPr>
          </a:p>
        </p:txBody>
      </p:sp>
      <p:sp>
        <p:nvSpPr>
          <p:cNvPr id="13" name="Shape 11"/>
          <p:cNvSpPr/>
          <p:nvPr/>
        </p:nvSpPr>
        <p:spPr>
          <a:xfrm>
            <a:off x="6197600" y="3136900"/>
            <a:ext cx="5181600" cy="1079500"/>
          </a:xfrm>
          <a:prstGeom prst="roundRect">
            <a:avLst>
              <a:gd name="adj" fmla="val 9412"/>
            </a:avLst>
          </a:prstGeom>
          <a:solidFill>
            <a:srgbClr val="ECE6D8"/>
          </a:solidFill>
          <a:ln/>
        </p:spPr>
        <p:txBody>
          <a:bodyPr/>
          <a:lstStyle/>
          <a:p>
            <a:endParaRPr lang="es-CO" noProof="0" dirty="0"/>
          </a:p>
        </p:txBody>
      </p:sp>
      <p:sp>
        <p:nvSpPr>
          <p:cNvPr id="14" name="Text 12"/>
          <p:cNvSpPr/>
          <p:nvPr/>
        </p:nvSpPr>
        <p:spPr>
          <a:xfrm>
            <a:off x="6451600" y="3340100"/>
            <a:ext cx="4813808"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0F6B67"/>
                </a:solidFill>
                <a:latin typeface="Public Sans" pitchFamily="34" charset="0"/>
                <a:ea typeface="Public Sans" pitchFamily="34" charset="-122"/>
                <a:cs typeface="Public Sans" pitchFamily="34" charset="-120"/>
              </a:rPr>
              <a:t>El resultado como justificación</a:t>
            </a:r>
            <a:endParaRPr lang="es-CO" sz="1500" noProof="0" dirty="0">
              <a:latin typeface="Public Sans" charset="0"/>
              <a:ea typeface="Public Sans" charset="0"/>
              <a:cs typeface="Public Sans" charset="0"/>
            </a:endParaRPr>
          </a:p>
        </p:txBody>
      </p:sp>
      <p:sp>
        <p:nvSpPr>
          <p:cNvPr id="15" name="Text 13"/>
          <p:cNvSpPr/>
          <p:nvPr/>
        </p:nvSpPr>
        <p:spPr>
          <a:xfrm>
            <a:off x="6451600" y="3683000"/>
            <a:ext cx="4813808"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1C2B3A"/>
                </a:solidFill>
                <a:latin typeface="EB Garamond" pitchFamily="18" charset="0"/>
                <a:ea typeface="EB Garamond" pitchFamily="18" charset="-122"/>
                <a:cs typeface="EB Garamond" pitchFamily="18" charset="-120"/>
              </a:rPr>
              <a:t>«Porque eso fue lo que dio».</a:t>
            </a:r>
            <a:endParaRPr lang="es-CO" sz="2000" noProof="0" dirty="0">
              <a:latin typeface="EB Garamond" charset="0"/>
              <a:ea typeface="EB Garamond" charset="0"/>
              <a:cs typeface="EB Garamond" charset="0"/>
            </a:endParaRPr>
          </a:p>
        </p:txBody>
      </p:sp>
      <p:sp>
        <p:nvSpPr>
          <p:cNvPr id="16" name="Text 14"/>
          <p:cNvSpPr/>
          <p:nvPr/>
        </p:nvSpPr>
        <p:spPr>
          <a:xfrm>
            <a:off x="812800" y="6238242"/>
            <a:ext cx="5719477"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Citas de los estudiantes E09, E57, E17 y E12</a:t>
            </a:r>
            <a:endParaRPr lang="es-CO" sz="1200" noProof="0" dirty="0">
              <a:latin typeface="Public Sans" charset="0"/>
              <a:ea typeface="Public Sans" charset="0"/>
              <a:cs typeface="Public Sans" charset="0"/>
            </a:endParaRPr>
          </a:p>
        </p:txBody>
      </p:sp>
      <p:sp>
        <p:nvSpPr>
          <p:cNvPr id="17" name="Text 15"/>
          <p:cNvSpPr/>
          <p:nvPr/>
        </p:nvSpPr>
        <p:spPr>
          <a:xfrm>
            <a:off x="11168697" y="6238242"/>
            <a:ext cx="210502"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15</a:t>
            </a:r>
            <a:endParaRPr lang="es-CO" sz="1200" noProof="0" dirty="0">
              <a:latin typeface="Public Sans" charset="0"/>
              <a:ea typeface="Public Sans" charset="0"/>
              <a:cs typeface="Public Sans" charset="0"/>
            </a:endParaRPr>
          </a:p>
        </p:txBody>
      </p:sp>
      <p:sp>
        <p:nvSpPr>
          <p:cNvPr id="19" name="Rectángulo: esquinas redondeadas 18">
            <a:extLst>
              <a:ext uri="{FF2B5EF4-FFF2-40B4-BE49-F238E27FC236}">
                <a16:creationId xmlns:a16="http://schemas.microsoft.com/office/drawing/2014/main" id="{2C3EBB8F-5992-847C-A5D3-10625CB38A23}"/>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1" name="Imagen 20">
            <a:extLst>
              <a:ext uri="{FF2B5EF4-FFF2-40B4-BE49-F238E27FC236}">
                <a16:creationId xmlns:a16="http://schemas.microsoft.com/office/drawing/2014/main" id="{13F70DB7-5698-F02E-F098-802B9A75700A}"/>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CE6D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A84A14"/>
                </a:solidFill>
                <a:latin typeface="Public Sans" pitchFamily="34" charset="0"/>
                <a:ea typeface="Public Sans" pitchFamily="34" charset="-122"/>
                <a:cs typeface="Public Sans" pitchFamily="34" charset="-120"/>
              </a:rPr>
              <a:t>LOS ERRORES DEL TUTOR</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El tutor también se equivocó, y algunos estudiantes lo notaron</a:t>
            </a:r>
            <a:endParaRPr lang="es-CO" sz="3200" noProof="0" dirty="0">
              <a:latin typeface="EB Garamond" charset="0"/>
              <a:ea typeface="EB Garamond" charset="0"/>
              <a:cs typeface="EB Garamond" charset="0"/>
            </a:endParaRPr>
          </a:p>
        </p:txBody>
      </p:sp>
      <p:sp>
        <p:nvSpPr>
          <p:cNvPr id="4" name="Text 2"/>
          <p:cNvSpPr/>
          <p:nvPr/>
        </p:nvSpPr>
        <p:spPr>
          <a:xfrm>
            <a:off x="812800" y="2642877"/>
            <a:ext cx="4185920" cy="736600"/>
          </a:xfrm>
          <a:prstGeom prst="rect">
            <a:avLst/>
          </a:prstGeom>
          <a:noFill/>
          <a:ln/>
        </p:spPr>
        <p:txBody>
          <a:bodyPr wrap="square" lIns="0" tIns="0" rIns="0" bIns="0" rtlCol="0" anchor="t">
            <a:normAutofit/>
          </a:bodyPr>
          <a:lstStyle/>
          <a:p>
            <a:pPr marL="0" indent="0" algn="l">
              <a:lnSpc>
                <a:spcPts val="5600"/>
              </a:lnSpc>
              <a:buNone/>
            </a:pPr>
            <a:r>
              <a:rPr lang="es-CO" sz="5600" b="1" noProof="0" dirty="0">
                <a:solidFill>
                  <a:srgbClr val="A84A14"/>
                </a:solidFill>
                <a:latin typeface="EB Garamond" pitchFamily="18" charset="0"/>
                <a:ea typeface="EB Garamond" pitchFamily="18" charset="-122"/>
                <a:cs typeface="EB Garamond" pitchFamily="18" charset="-120"/>
              </a:rPr>
              <a:t>15 de 80</a:t>
            </a:r>
            <a:endParaRPr lang="es-CO" sz="5600" noProof="0" dirty="0">
              <a:latin typeface="EB Garamond" charset="0"/>
              <a:ea typeface="EB Garamond" charset="0"/>
              <a:cs typeface="EB Garamond" charset="0"/>
            </a:endParaRPr>
          </a:p>
        </p:txBody>
      </p:sp>
      <p:sp>
        <p:nvSpPr>
          <p:cNvPr id="5" name="Text 3"/>
          <p:cNvSpPr/>
          <p:nvPr/>
        </p:nvSpPr>
        <p:spPr>
          <a:xfrm>
            <a:off x="812800" y="3455677"/>
            <a:ext cx="4185920"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estudiantes señalaron una respuesta incorrecta, confusa o contradictoria (19 %)</a:t>
            </a:r>
            <a:endParaRPr lang="es-CO" sz="1500" noProof="0" dirty="0">
              <a:latin typeface="Public Sans" charset="0"/>
              <a:ea typeface="Public Sans" charset="0"/>
              <a:cs typeface="Public Sans" charset="0"/>
            </a:endParaRPr>
          </a:p>
        </p:txBody>
      </p:sp>
      <p:sp>
        <p:nvSpPr>
          <p:cNvPr id="6" name="Shape 4"/>
          <p:cNvSpPr/>
          <p:nvPr/>
        </p:nvSpPr>
        <p:spPr>
          <a:xfrm>
            <a:off x="5283200" y="1854200"/>
            <a:ext cx="6096000" cy="835660"/>
          </a:xfrm>
          <a:prstGeom prst="roundRect">
            <a:avLst>
              <a:gd name="adj" fmla="val 12158"/>
            </a:avLst>
          </a:prstGeom>
          <a:solidFill>
            <a:srgbClr val="F6F3EC"/>
          </a:solidFill>
          <a:ln/>
        </p:spPr>
        <p:txBody>
          <a:bodyPr/>
          <a:lstStyle/>
          <a:p>
            <a:endParaRPr lang="es-CO" noProof="0" dirty="0"/>
          </a:p>
        </p:txBody>
      </p:sp>
      <p:sp>
        <p:nvSpPr>
          <p:cNvPr id="7" name="Text 5"/>
          <p:cNvSpPr/>
          <p:nvPr/>
        </p:nvSpPr>
        <p:spPr>
          <a:xfrm>
            <a:off x="5486400" y="2006600"/>
            <a:ext cx="5860288"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Cedió ante la presión</a:t>
            </a:r>
            <a:endParaRPr lang="es-CO" sz="1500" noProof="0" dirty="0">
              <a:latin typeface="Public Sans" charset="0"/>
              <a:ea typeface="Public Sans" charset="0"/>
              <a:cs typeface="Public Sans" charset="0"/>
            </a:endParaRPr>
          </a:p>
        </p:txBody>
      </p:sp>
      <p:sp>
        <p:nvSpPr>
          <p:cNvPr id="8" name="Text 6"/>
          <p:cNvSpPr/>
          <p:nvPr/>
        </p:nvSpPr>
        <p:spPr>
          <a:xfrm>
            <a:off x="5486400" y="2324100"/>
            <a:ext cx="5860288"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Tras unas nueve peticiones de la respuesta, entregó la solución completa.</a:t>
            </a:r>
            <a:endParaRPr lang="es-CO" sz="1200" noProof="0" dirty="0">
              <a:latin typeface="Public Sans" charset="0"/>
              <a:ea typeface="Public Sans" charset="0"/>
              <a:cs typeface="Public Sans" charset="0"/>
            </a:endParaRPr>
          </a:p>
        </p:txBody>
      </p:sp>
      <p:sp>
        <p:nvSpPr>
          <p:cNvPr id="9" name="Shape 7"/>
          <p:cNvSpPr/>
          <p:nvPr/>
        </p:nvSpPr>
        <p:spPr>
          <a:xfrm>
            <a:off x="5283200" y="2791458"/>
            <a:ext cx="6096000" cy="835660"/>
          </a:xfrm>
          <a:prstGeom prst="roundRect">
            <a:avLst>
              <a:gd name="adj" fmla="val 12158"/>
            </a:avLst>
          </a:prstGeom>
          <a:solidFill>
            <a:srgbClr val="F6F3EC"/>
          </a:solidFill>
          <a:ln/>
        </p:spPr>
        <p:txBody>
          <a:bodyPr/>
          <a:lstStyle/>
          <a:p>
            <a:endParaRPr lang="es-CO" noProof="0" dirty="0"/>
          </a:p>
        </p:txBody>
      </p:sp>
      <p:sp>
        <p:nvSpPr>
          <p:cNvPr id="10" name="Text 8"/>
          <p:cNvSpPr/>
          <p:nvPr/>
        </p:nvSpPr>
        <p:spPr>
          <a:xfrm>
            <a:off x="5486400" y="2943858"/>
            <a:ext cx="5860288"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Validó un despeje al revés</a:t>
            </a:r>
            <a:endParaRPr lang="es-CO" sz="1500" noProof="0" dirty="0">
              <a:latin typeface="Public Sans" charset="0"/>
              <a:ea typeface="Public Sans" charset="0"/>
              <a:cs typeface="Public Sans" charset="0"/>
            </a:endParaRPr>
          </a:p>
        </p:txBody>
      </p:sp>
      <p:sp>
        <p:nvSpPr>
          <p:cNvPr id="11" name="Text 9"/>
          <p:cNvSpPr/>
          <p:nvPr/>
        </p:nvSpPr>
        <p:spPr>
          <a:xfrm>
            <a:off x="5486400" y="3261358"/>
            <a:ext cx="5860288"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Aceptó y = 2x − 40; el estudiante lo detectó al obtener un negativo en la solución.</a:t>
            </a:r>
            <a:endParaRPr lang="es-CO" sz="1200" noProof="0" dirty="0">
              <a:latin typeface="Public Sans" charset="0"/>
              <a:ea typeface="Public Sans" charset="0"/>
              <a:cs typeface="Public Sans" charset="0"/>
            </a:endParaRPr>
          </a:p>
        </p:txBody>
      </p:sp>
      <p:sp>
        <p:nvSpPr>
          <p:cNvPr id="12" name="Shape 10"/>
          <p:cNvSpPr/>
          <p:nvPr/>
        </p:nvSpPr>
        <p:spPr>
          <a:xfrm>
            <a:off x="5283200" y="3728727"/>
            <a:ext cx="6096000" cy="1049020"/>
          </a:xfrm>
          <a:prstGeom prst="roundRect">
            <a:avLst>
              <a:gd name="adj" fmla="val 9685"/>
            </a:avLst>
          </a:prstGeom>
          <a:solidFill>
            <a:srgbClr val="F6F3EC"/>
          </a:solidFill>
          <a:ln/>
        </p:spPr>
        <p:txBody>
          <a:bodyPr/>
          <a:lstStyle/>
          <a:p>
            <a:endParaRPr lang="es-CO" noProof="0" dirty="0"/>
          </a:p>
        </p:txBody>
      </p:sp>
      <p:sp>
        <p:nvSpPr>
          <p:cNvPr id="13" name="Text 11"/>
          <p:cNvSpPr/>
          <p:nvPr/>
        </p:nvSpPr>
        <p:spPr>
          <a:xfrm>
            <a:off x="5486400" y="3881127"/>
            <a:ext cx="5860288"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Bajó la exigencia</a:t>
            </a:r>
            <a:endParaRPr lang="es-CO" sz="1500" noProof="0" dirty="0">
              <a:latin typeface="Public Sans" charset="0"/>
              <a:ea typeface="Public Sans" charset="0"/>
              <a:cs typeface="Public Sans" charset="0"/>
            </a:endParaRPr>
          </a:p>
        </p:txBody>
      </p:sp>
      <p:sp>
        <p:nvSpPr>
          <p:cNvPr id="14" name="Text 12"/>
          <p:cNvSpPr/>
          <p:nvPr/>
        </p:nvSpPr>
        <p:spPr>
          <a:xfrm>
            <a:off x="5486400" y="4198627"/>
            <a:ext cx="5860288" cy="45212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Convirtió preguntas abiertas en opciones A, B, C o D: cumplió la regla en la forma, no en el fondo.</a:t>
            </a:r>
            <a:endParaRPr lang="es-CO" sz="1200" noProof="0" dirty="0">
              <a:latin typeface="Public Sans" charset="0"/>
              <a:ea typeface="Public Sans" charset="0"/>
              <a:cs typeface="Public Sans" charset="0"/>
            </a:endParaRPr>
          </a:p>
        </p:txBody>
      </p:sp>
      <p:sp>
        <p:nvSpPr>
          <p:cNvPr id="15" name="Text 13"/>
          <p:cNvSpPr/>
          <p:nvPr/>
        </p:nvSpPr>
        <p:spPr>
          <a:xfrm>
            <a:off x="812800" y="6238242"/>
            <a:ext cx="4425982"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Encuesta, pregunta 5 (n = 80) · casos E20, E29 y E02</a:t>
            </a:r>
            <a:endParaRPr lang="es-CO" sz="1200" noProof="0" dirty="0">
              <a:latin typeface="Public Sans" charset="0"/>
              <a:ea typeface="Public Sans" charset="0"/>
              <a:cs typeface="Public Sans" charset="0"/>
            </a:endParaRPr>
          </a:p>
        </p:txBody>
      </p:sp>
      <p:sp>
        <p:nvSpPr>
          <p:cNvPr id="16" name="Text 14"/>
          <p:cNvSpPr/>
          <p:nvPr/>
        </p:nvSpPr>
        <p:spPr>
          <a:xfrm>
            <a:off x="11171475" y="6238242"/>
            <a:ext cx="207724"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16</a:t>
            </a:r>
            <a:endParaRPr lang="es-CO" sz="1200" noProof="0" dirty="0">
              <a:latin typeface="Public Sans" charset="0"/>
              <a:ea typeface="Public Sans" charset="0"/>
              <a:cs typeface="Public Sans" charset="0"/>
            </a:endParaRPr>
          </a:p>
        </p:txBody>
      </p:sp>
      <p:sp>
        <p:nvSpPr>
          <p:cNvPr id="18" name="Rectángulo: esquinas redondeadas 17">
            <a:extLst>
              <a:ext uri="{FF2B5EF4-FFF2-40B4-BE49-F238E27FC236}">
                <a16:creationId xmlns:a16="http://schemas.microsoft.com/office/drawing/2014/main" id="{271A9540-3AB2-F66E-B610-A990A23F0B2E}"/>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0" name="Imagen 19">
            <a:extLst>
              <a:ext uri="{FF2B5EF4-FFF2-40B4-BE49-F238E27FC236}">
                <a16:creationId xmlns:a16="http://schemas.microsoft.com/office/drawing/2014/main" id="{F34A8D03-BF9A-7685-E371-F121EE732C3D}"/>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EL ACOMPAÑAMIENTO</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Más de la mitad se sintió muy o bastante acompañada</a:t>
            </a:r>
            <a:endParaRPr lang="es-CO" sz="3200" noProof="0" dirty="0">
              <a:latin typeface="EB Garamond" charset="0"/>
              <a:ea typeface="EB Garamond" charset="0"/>
              <a:cs typeface="EB Garamond" charset="0"/>
            </a:endParaRPr>
          </a:p>
        </p:txBody>
      </p:sp>
      <p:sp>
        <p:nvSpPr>
          <p:cNvPr id="4" name="Text 2"/>
          <p:cNvSpPr/>
          <p:nvPr/>
        </p:nvSpPr>
        <p:spPr>
          <a:xfrm>
            <a:off x="812800" y="1957710"/>
            <a:ext cx="6540500"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¿Qué tan acompañado te sentiste por el tutor? (n = 80)</a:t>
            </a:r>
            <a:endParaRPr lang="es-CO" sz="1200" noProof="0" dirty="0">
              <a:latin typeface="Public Sans" charset="0"/>
              <a:ea typeface="Public Sans" charset="0"/>
              <a:cs typeface="Public Sans" charset="0"/>
            </a:endParaRPr>
          </a:p>
        </p:txBody>
      </p:sp>
      <p:sp>
        <p:nvSpPr>
          <p:cNvPr id="5" name="Text 3"/>
          <p:cNvSpPr/>
          <p:nvPr/>
        </p:nvSpPr>
        <p:spPr>
          <a:xfrm>
            <a:off x="812800" y="2298067"/>
            <a:ext cx="170180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Muy</a:t>
            </a:r>
            <a:endParaRPr lang="es-CO" sz="1500" noProof="0" dirty="0">
              <a:latin typeface="Public Sans" charset="0"/>
              <a:ea typeface="Public Sans" charset="0"/>
              <a:cs typeface="Public Sans" charset="0"/>
            </a:endParaRPr>
          </a:p>
        </p:txBody>
      </p:sp>
      <p:sp>
        <p:nvSpPr>
          <p:cNvPr id="6" name="Shape 4"/>
          <p:cNvSpPr/>
          <p:nvPr/>
        </p:nvSpPr>
        <p:spPr>
          <a:xfrm>
            <a:off x="2616200" y="2304417"/>
            <a:ext cx="3302000" cy="254000"/>
          </a:xfrm>
          <a:prstGeom prst="roundRect">
            <a:avLst>
              <a:gd name="adj" fmla="val 15000"/>
            </a:avLst>
          </a:prstGeom>
          <a:solidFill>
            <a:srgbClr val="E4DED0"/>
          </a:solidFill>
          <a:ln/>
        </p:spPr>
        <p:txBody>
          <a:bodyPr/>
          <a:lstStyle/>
          <a:p>
            <a:endParaRPr lang="es-CO" noProof="0" dirty="0"/>
          </a:p>
        </p:txBody>
      </p:sp>
      <p:sp>
        <p:nvSpPr>
          <p:cNvPr id="7" name="Shape 5"/>
          <p:cNvSpPr/>
          <p:nvPr/>
        </p:nvSpPr>
        <p:spPr>
          <a:xfrm>
            <a:off x="2616200" y="2304417"/>
            <a:ext cx="1549400" cy="254000"/>
          </a:xfrm>
          <a:prstGeom prst="roundRect">
            <a:avLst>
              <a:gd name="adj" fmla="val 15000"/>
            </a:avLst>
          </a:prstGeom>
          <a:solidFill>
            <a:srgbClr val="0F6B67"/>
          </a:solidFill>
          <a:ln/>
        </p:spPr>
        <p:txBody>
          <a:bodyPr/>
          <a:lstStyle/>
          <a:p>
            <a:endParaRPr lang="es-CO" noProof="0" dirty="0"/>
          </a:p>
        </p:txBody>
      </p:sp>
      <p:sp>
        <p:nvSpPr>
          <p:cNvPr id="8" name="Text 6"/>
          <p:cNvSpPr/>
          <p:nvPr/>
        </p:nvSpPr>
        <p:spPr>
          <a:xfrm>
            <a:off x="6070600" y="2298067"/>
            <a:ext cx="1130300"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15 · 19 %</a:t>
            </a:r>
            <a:endParaRPr lang="es-CO" sz="1500" noProof="0" dirty="0">
              <a:latin typeface="Public Sans" charset="0"/>
              <a:ea typeface="Public Sans" charset="0"/>
              <a:cs typeface="Public Sans" charset="0"/>
            </a:endParaRPr>
          </a:p>
        </p:txBody>
      </p:sp>
      <p:sp>
        <p:nvSpPr>
          <p:cNvPr id="9" name="Text 7"/>
          <p:cNvSpPr/>
          <p:nvPr/>
        </p:nvSpPr>
        <p:spPr>
          <a:xfrm>
            <a:off x="812800" y="2691767"/>
            <a:ext cx="170180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Bastante</a:t>
            </a:r>
            <a:endParaRPr lang="es-CO" sz="1500" noProof="0" dirty="0">
              <a:latin typeface="Public Sans" charset="0"/>
              <a:ea typeface="Public Sans" charset="0"/>
              <a:cs typeface="Public Sans" charset="0"/>
            </a:endParaRPr>
          </a:p>
        </p:txBody>
      </p:sp>
      <p:sp>
        <p:nvSpPr>
          <p:cNvPr id="10" name="Shape 8"/>
          <p:cNvSpPr/>
          <p:nvPr/>
        </p:nvSpPr>
        <p:spPr>
          <a:xfrm>
            <a:off x="2616200" y="2698117"/>
            <a:ext cx="3302000" cy="254000"/>
          </a:xfrm>
          <a:prstGeom prst="roundRect">
            <a:avLst>
              <a:gd name="adj" fmla="val 15000"/>
            </a:avLst>
          </a:prstGeom>
          <a:solidFill>
            <a:srgbClr val="E4DED0"/>
          </a:solidFill>
          <a:ln/>
        </p:spPr>
        <p:txBody>
          <a:bodyPr/>
          <a:lstStyle/>
          <a:p>
            <a:endParaRPr lang="es-CO" noProof="0" dirty="0"/>
          </a:p>
        </p:txBody>
      </p:sp>
      <p:sp>
        <p:nvSpPr>
          <p:cNvPr id="11" name="Shape 9"/>
          <p:cNvSpPr/>
          <p:nvPr/>
        </p:nvSpPr>
        <p:spPr>
          <a:xfrm>
            <a:off x="2616200" y="2698117"/>
            <a:ext cx="3098800" cy="254000"/>
          </a:xfrm>
          <a:prstGeom prst="roundRect">
            <a:avLst>
              <a:gd name="adj" fmla="val 15000"/>
            </a:avLst>
          </a:prstGeom>
          <a:solidFill>
            <a:srgbClr val="0F6B67"/>
          </a:solidFill>
          <a:ln/>
        </p:spPr>
        <p:txBody>
          <a:bodyPr/>
          <a:lstStyle/>
          <a:p>
            <a:endParaRPr lang="es-CO" noProof="0" dirty="0"/>
          </a:p>
        </p:txBody>
      </p:sp>
      <p:sp>
        <p:nvSpPr>
          <p:cNvPr id="12" name="Text 10"/>
          <p:cNvSpPr/>
          <p:nvPr/>
        </p:nvSpPr>
        <p:spPr>
          <a:xfrm>
            <a:off x="6070600" y="2691767"/>
            <a:ext cx="1130300"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30 · 38 %</a:t>
            </a:r>
            <a:endParaRPr lang="es-CO" sz="1500" noProof="0" dirty="0">
              <a:latin typeface="Public Sans" charset="0"/>
              <a:ea typeface="Public Sans" charset="0"/>
              <a:cs typeface="Public Sans" charset="0"/>
            </a:endParaRPr>
          </a:p>
        </p:txBody>
      </p:sp>
      <p:sp>
        <p:nvSpPr>
          <p:cNvPr id="13" name="Text 11"/>
          <p:cNvSpPr/>
          <p:nvPr/>
        </p:nvSpPr>
        <p:spPr>
          <a:xfrm>
            <a:off x="812800" y="3085467"/>
            <a:ext cx="170180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Moderadamente</a:t>
            </a:r>
            <a:endParaRPr lang="es-CO" sz="1500" noProof="0" dirty="0">
              <a:latin typeface="Public Sans" charset="0"/>
              <a:ea typeface="Public Sans" charset="0"/>
              <a:cs typeface="Public Sans" charset="0"/>
            </a:endParaRPr>
          </a:p>
        </p:txBody>
      </p:sp>
      <p:sp>
        <p:nvSpPr>
          <p:cNvPr id="14" name="Shape 12"/>
          <p:cNvSpPr/>
          <p:nvPr/>
        </p:nvSpPr>
        <p:spPr>
          <a:xfrm>
            <a:off x="2616200" y="3091817"/>
            <a:ext cx="3302000" cy="254000"/>
          </a:xfrm>
          <a:prstGeom prst="roundRect">
            <a:avLst>
              <a:gd name="adj" fmla="val 15000"/>
            </a:avLst>
          </a:prstGeom>
          <a:solidFill>
            <a:srgbClr val="E4DED0"/>
          </a:solidFill>
          <a:ln/>
        </p:spPr>
        <p:txBody>
          <a:bodyPr/>
          <a:lstStyle/>
          <a:p>
            <a:endParaRPr lang="es-CO" noProof="0" dirty="0"/>
          </a:p>
        </p:txBody>
      </p:sp>
      <p:sp>
        <p:nvSpPr>
          <p:cNvPr id="15" name="Shape 13"/>
          <p:cNvSpPr/>
          <p:nvPr/>
        </p:nvSpPr>
        <p:spPr>
          <a:xfrm>
            <a:off x="2616200" y="3091817"/>
            <a:ext cx="1752600" cy="254000"/>
          </a:xfrm>
          <a:prstGeom prst="roundRect">
            <a:avLst>
              <a:gd name="adj" fmla="val 15000"/>
            </a:avLst>
          </a:prstGeom>
          <a:solidFill>
            <a:srgbClr val="7C8791"/>
          </a:solidFill>
          <a:ln/>
        </p:spPr>
        <p:txBody>
          <a:bodyPr/>
          <a:lstStyle/>
          <a:p>
            <a:endParaRPr lang="es-CO" noProof="0" dirty="0"/>
          </a:p>
        </p:txBody>
      </p:sp>
      <p:sp>
        <p:nvSpPr>
          <p:cNvPr id="16" name="Text 14"/>
          <p:cNvSpPr/>
          <p:nvPr/>
        </p:nvSpPr>
        <p:spPr>
          <a:xfrm>
            <a:off x="6070600" y="3085467"/>
            <a:ext cx="1130300"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17 · 21 %</a:t>
            </a:r>
            <a:endParaRPr lang="es-CO" sz="1500" noProof="0" dirty="0">
              <a:latin typeface="Public Sans" charset="0"/>
              <a:ea typeface="Public Sans" charset="0"/>
              <a:cs typeface="Public Sans" charset="0"/>
            </a:endParaRPr>
          </a:p>
        </p:txBody>
      </p:sp>
      <p:sp>
        <p:nvSpPr>
          <p:cNvPr id="17" name="Text 15"/>
          <p:cNvSpPr/>
          <p:nvPr/>
        </p:nvSpPr>
        <p:spPr>
          <a:xfrm>
            <a:off x="812800" y="3479167"/>
            <a:ext cx="170180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Poco</a:t>
            </a:r>
            <a:endParaRPr lang="es-CO" sz="1500" noProof="0" dirty="0">
              <a:latin typeface="Public Sans" charset="0"/>
              <a:ea typeface="Public Sans" charset="0"/>
              <a:cs typeface="Public Sans" charset="0"/>
            </a:endParaRPr>
          </a:p>
        </p:txBody>
      </p:sp>
      <p:sp>
        <p:nvSpPr>
          <p:cNvPr id="18" name="Shape 16"/>
          <p:cNvSpPr/>
          <p:nvPr/>
        </p:nvSpPr>
        <p:spPr>
          <a:xfrm>
            <a:off x="2616200" y="3485517"/>
            <a:ext cx="3302000" cy="254000"/>
          </a:xfrm>
          <a:prstGeom prst="roundRect">
            <a:avLst>
              <a:gd name="adj" fmla="val 15000"/>
            </a:avLst>
          </a:prstGeom>
          <a:solidFill>
            <a:srgbClr val="E4DED0"/>
          </a:solidFill>
          <a:ln/>
        </p:spPr>
        <p:txBody>
          <a:bodyPr/>
          <a:lstStyle/>
          <a:p>
            <a:endParaRPr lang="es-CO" noProof="0" dirty="0"/>
          </a:p>
        </p:txBody>
      </p:sp>
      <p:sp>
        <p:nvSpPr>
          <p:cNvPr id="19" name="Shape 17"/>
          <p:cNvSpPr/>
          <p:nvPr/>
        </p:nvSpPr>
        <p:spPr>
          <a:xfrm>
            <a:off x="2616200" y="3485517"/>
            <a:ext cx="1339850" cy="254000"/>
          </a:xfrm>
          <a:prstGeom prst="roundRect">
            <a:avLst>
              <a:gd name="adj" fmla="val 15000"/>
            </a:avLst>
          </a:prstGeom>
          <a:solidFill>
            <a:srgbClr val="A84A14"/>
          </a:solidFill>
          <a:ln/>
        </p:spPr>
        <p:txBody>
          <a:bodyPr/>
          <a:lstStyle/>
          <a:p>
            <a:endParaRPr lang="es-CO" noProof="0" dirty="0"/>
          </a:p>
        </p:txBody>
      </p:sp>
      <p:sp>
        <p:nvSpPr>
          <p:cNvPr id="20" name="Text 18"/>
          <p:cNvSpPr/>
          <p:nvPr/>
        </p:nvSpPr>
        <p:spPr>
          <a:xfrm>
            <a:off x="6070600" y="3479167"/>
            <a:ext cx="1130300"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13 · 16 %</a:t>
            </a:r>
            <a:endParaRPr lang="es-CO" sz="1500" noProof="0" dirty="0">
              <a:latin typeface="Public Sans" charset="0"/>
              <a:ea typeface="Public Sans" charset="0"/>
              <a:cs typeface="Public Sans" charset="0"/>
            </a:endParaRPr>
          </a:p>
        </p:txBody>
      </p:sp>
      <p:sp>
        <p:nvSpPr>
          <p:cNvPr id="21" name="Text 19"/>
          <p:cNvSpPr/>
          <p:nvPr/>
        </p:nvSpPr>
        <p:spPr>
          <a:xfrm>
            <a:off x="812800" y="3872867"/>
            <a:ext cx="170180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Nada</a:t>
            </a:r>
            <a:endParaRPr lang="es-CO" sz="1500" noProof="0" dirty="0">
              <a:latin typeface="Public Sans" charset="0"/>
              <a:ea typeface="Public Sans" charset="0"/>
              <a:cs typeface="Public Sans" charset="0"/>
            </a:endParaRPr>
          </a:p>
        </p:txBody>
      </p:sp>
      <p:sp>
        <p:nvSpPr>
          <p:cNvPr id="22" name="Shape 20"/>
          <p:cNvSpPr/>
          <p:nvPr/>
        </p:nvSpPr>
        <p:spPr>
          <a:xfrm>
            <a:off x="2616200" y="3879217"/>
            <a:ext cx="3302000" cy="254000"/>
          </a:xfrm>
          <a:prstGeom prst="roundRect">
            <a:avLst>
              <a:gd name="adj" fmla="val 15000"/>
            </a:avLst>
          </a:prstGeom>
          <a:solidFill>
            <a:srgbClr val="E4DED0"/>
          </a:solidFill>
          <a:ln/>
        </p:spPr>
        <p:txBody>
          <a:bodyPr/>
          <a:lstStyle/>
          <a:p>
            <a:endParaRPr lang="es-CO" noProof="0" dirty="0"/>
          </a:p>
        </p:txBody>
      </p:sp>
      <p:sp>
        <p:nvSpPr>
          <p:cNvPr id="23" name="Shape 21"/>
          <p:cNvSpPr/>
          <p:nvPr/>
        </p:nvSpPr>
        <p:spPr>
          <a:xfrm>
            <a:off x="2616200" y="3879217"/>
            <a:ext cx="514350" cy="254000"/>
          </a:xfrm>
          <a:prstGeom prst="roundRect">
            <a:avLst>
              <a:gd name="adj" fmla="val 15000"/>
            </a:avLst>
          </a:prstGeom>
          <a:solidFill>
            <a:srgbClr val="A84A14"/>
          </a:solidFill>
          <a:ln/>
        </p:spPr>
        <p:txBody>
          <a:bodyPr/>
          <a:lstStyle/>
          <a:p>
            <a:endParaRPr lang="es-CO" noProof="0" dirty="0"/>
          </a:p>
        </p:txBody>
      </p:sp>
      <p:sp>
        <p:nvSpPr>
          <p:cNvPr id="24" name="Text 22"/>
          <p:cNvSpPr/>
          <p:nvPr/>
        </p:nvSpPr>
        <p:spPr>
          <a:xfrm>
            <a:off x="6070600" y="3872867"/>
            <a:ext cx="1130300"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5 · 6 %</a:t>
            </a:r>
            <a:endParaRPr lang="es-CO" sz="1500" noProof="0" dirty="0">
              <a:latin typeface="Public Sans" charset="0"/>
              <a:ea typeface="Public Sans" charset="0"/>
              <a:cs typeface="Public Sans" charset="0"/>
            </a:endParaRPr>
          </a:p>
        </p:txBody>
      </p:sp>
      <p:sp>
        <p:nvSpPr>
          <p:cNvPr id="25" name="Shape 23"/>
          <p:cNvSpPr/>
          <p:nvPr/>
        </p:nvSpPr>
        <p:spPr>
          <a:xfrm>
            <a:off x="7467600" y="1854200"/>
            <a:ext cx="3911600" cy="1026160"/>
          </a:xfrm>
          <a:prstGeom prst="roundRect">
            <a:avLst>
              <a:gd name="adj" fmla="val 9901"/>
            </a:avLst>
          </a:prstGeom>
          <a:solidFill>
            <a:srgbClr val="DCEBE8"/>
          </a:solidFill>
          <a:ln/>
        </p:spPr>
        <p:txBody>
          <a:bodyPr/>
          <a:lstStyle/>
          <a:p>
            <a:endParaRPr lang="es-CO" noProof="0" dirty="0"/>
          </a:p>
        </p:txBody>
      </p:sp>
      <p:sp>
        <p:nvSpPr>
          <p:cNvPr id="26" name="Text 24"/>
          <p:cNvSpPr/>
          <p:nvPr/>
        </p:nvSpPr>
        <p:spPr>
          <a:xfrm>
            <a:off x="7670800" y="2057400"/>
            <a:ext cx="3610356"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1C2B3A"/>
                </a:solidFill>
                <a:latin typeface="EB Garamond" pitchFamily="18" charset="0"/>
                <a:ea typeface="EB Garamond" pitchFamily="18" charset="-122"/>
                <a:cs typeface="EB Garamond" pitchFamily="18" charset="-120"/>
              </a:rPr>
              <a:t>«Gracias por no dejarme botada».</a:t>
            </a:r>
            <a:endParaRPr lang="es-CO" sz="2000" noProof="0" dirty="0">
              <a:latin typeface="EB Garamond" charset="0"/>
              <a:ea typeface="EB Garamond" charset="0"/>
              <a:cs typeface="EB Garamond" charset="0"/>
            </a:endParaRPr>
          </a:p>
        </p:txBody>
      </p:sp>
      <p:sp>
        <p:nvSpPr>
          <p:cNvPr id="27" name="Text 25"/>
          <p:cNvSpPr/>
          <p:nvPr/>
        </p:nvSpPr>
        <p:spPr>
          <a:xfrm>
            <a:off x="7670800" y="2463800"/>
            <a:ext cx="3610356"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Estudiante E81, al cerrar</a:t>
            </a:r>
            <a:endParaRPr lang="es-CO" sz="1200" noProof="0" dirty="0">
              <a:latin typeface="Public Sans" charset="0"/>
              <a:ea typeface="Public Sans" charset="0"/>
              <a:cs typeface="Public Sans" charset="0"/>
            </a:endParaRPr>
          </a:p>
        </p:txBody>
      </p:sp>
      <p:sp>
        <p:nvSpPr>
          <p:cNvPr id="28" name="Shape 26"/>
          <p:cNvSpPr/>
          <p:nvPr/>
        </p:nvSpPr>
        <p:spPr>
          <a:xfrm>
            <a:off x="7467600" y="3032758"/>
            <a:ext cx="3911600" cy="1210310"/>
          </a:xfrm>
          <a:prstGeom prst="roundRect">
            <a:avLst>
              <a:gd name="adj" fmla="val 8395"/>
            </a:avLst>
          </a:prstGeom>
          <a:solidFill>
            <a:srgbClr val="ECE6D8"/>
          </a:solidFill>
          <a:ln/>
        </p:spPr>
        <p:txBody>
          <a:bodyPr/>
          <a:lstStyle/>
          <a:p>
            <a:endParaRPr lang="es-CO" noProof="0" dirty="0"/>
          </a:p>
        </p:txBody>
      </p:sp>
      <p:sp>
        <p:nvSpPr>
          <p:cNvPr id="29" name="Text 27"/>
          <p:cNvSpPr/>
          <p:nvPr/>
        </p:nvSpPr>
        <p:spPr>
          <a:xfrm>
            <a:off x="7670800" y="3235958"/>
            <a:ext cx="3610356" cy="539750"/>
          </a:xfrm>
          <a:prstGeom prst="rect">
            <a:avLst/>
          </a:prstGeom>
          <a:noFill/>
          <a:ln/>
        </p:spPr>
        <p:txBody>
          <a:bodyPr wrap="square" lIns="0" tIns="0" rIns="0" bIns="0" rtlCol="0" anchor="t">
            <a:normAutofit/>
          </a:bodyPr>
          <a:lstStyle/>
          <a:p>
            <a:pPr marL="0" indent="0" algn="l">
              <a:lnSpc>
                <a:spcPts val="2025"/>
              </a:lnSpc>
              <a:buNone/>
            </a:pPr>
            <a:r>
              <a:rPr lang="es-CO" sz="1500" i="1" noProof="0" dirty="0">
                <a:solidFill>
                  <a:srgbClr val="1C2B3A"/>
                </a:solidFill>
                <a:latin typeface="EB Garamond" pitchFamily="18" charset="0"/>
                <a:ea typeface="EB Garamond" pitchFamily="18" charset="-122"/>
                <a:cs typeface="EB Garamond" pitchFamily="18" charset="-120"/>
              </a:rPr>
              <a:t>«No me resolvía nada, muy preguntón, me frustró un poco».</a:t>
            </a:r>
            <a:endParaRPr lang="es-CO" sz="1500" noProof="0" dirty="0">
              <a:latin typeface="EB Garamond" charset="0"/>
              <a:ea typeface="EB Garamond" charset="0"/>
              <a:cs typeface="EB Garamond" charset="0"/>
            </a:endParaRPr>
          </a:p>
        </p:txBody>
      </p:sp>
      <p:sp>
        <p:nvSpPr>
          <p:cNvPr id="30" name="Text 28"/>
          <p:cNvSpPr/>
          <p:nvPr/>
        </p:nvSpPr>
        <p:spPr>
          <a:xfrm>
            <a:off x="7670800" y="3826508"/>
            <a:ext cx="3610356"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Estudiante E84, en la encuesta</a:t>
            </a:r>
            <a:endParaRPr lang="es-CO" sz="1200" noProof="0" dirty="0">
              <a:latin typeface="Public Sans" charset="0"/>
              <a:ea typeface="Public Sans" charset="0"/>
              <a:cs typeface="Public Sans" charset="0"/>
            </a:endParaRPr>
          </a:p>
        </p:txBody>
      </p:sp>
      <p:sp>
        <p:nvSpPr>
          <p:cNvPr id="31" name="Text 29"/>
          <p:cNvSpPr/>
          <p:nvPr/>
        </p:nvSpPr>
        <p:spPr>
          <a:xfrm>
            <a:off x="812800" y="6238242"/>
            <a:ext cx="4812411"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Encuesta, pregunta 1 </a:t>
            </a:r>
            <a:endParaRPr lang="es-CO" sz="1200" noProof="0" dirty="0">
              <a:latin typeface="Public Sans" charset="0"/>
              <a:ea typeface="Public Sans" charset="0"/>
              <a:cs typeface="Public Sans" charset="0"/>
            </a:endParaRPr>
          </a:p>
        </p:txBody>
      </p:sp>
      <p:sp>
        <p:nvSpPr>
          <p:cNvPr id="32" name="Text 30"/>
          <p:cNvSpPr/>
          <p:nvPr/>
        </p:nvSpPr>
        <p:spPr>
          <a:xfrm>
            <a:off x="11174809" y="6238242"/>
            <a:ext cx="204391"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17</a:t>
            </a:r>
            <a:endParaRPr lang="es-CO" sz="1200" noProof="0" dirty="0">
              <a:latin typeface="Public Sans" charset="0"/>
              <a:ea typeface="Public Sans" charset="0"/>
              <a:cs typeface="Public Sans" charset="0"/>
            </a:endParaRPr>
          </a:p>
        </p:txBody>
      </p:sp>
      <p:sp>
        <p:nvSpPr>
          <p:cNvPr id="34" name="Rectángulo: esquinas redondeadas 33">
            <a:extLst>
              <a:ext uri="{FF2B5EF4-FFF2-40B4-BE49-F238E27FC236}">
                <a16:creationId xmlns:a16="http://schemas.microsoft.com/office/drawing/2014/main" id="{BD2836BD-E9B6-6097-9C9A-116DB78769AF}"/>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6" name="Imagen 35">
            <a:extLst>
              <a:ext uri="{FF2B5EF4-FFF2-40B4-BE49-F238E27FC236}">
                <a16:creationId xmlns:a16="http://schemas.microsoft.com/office/drawing/2014/main" id="{09006484-8533-2A43-B37B-4F42615E451A}"/>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LOS ARGUMENTOS FINALES</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Casi todos tienen garantía; casi ninguno, respaldo</a:t>
            </a:r>
            <a:endParaRPr lang="es-CO" sz="3200" noProof="0" dirty="0">
              <a:latin typeface="EB Garamond" charset="0"/>
              <a:ea typeface="EB Garamond" charset="0"/>
              <a:cs typeface="EB Garamond" charset="0"/>
            </a:endParaRPr>
          </a:p>
        </p:txBody>
      </p:sp>
      <p:sp>
        <p:nvSpPr>
          <p:cNvPr id="4" name="Text 2"/>
          <p:cNvSpPr/>
          <p:nvPr/>
        </p:nvSpPr>
        <p:spPr>
          <a:xfrm>
            <a:off x="812800" y="18542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Porcentaje de argumentos con el elemento completo (nivel 2 de 2)</a:t>
            </a:r>
            <a:endParaRPr lang="es-CO" sz="1200" noProof="0" dirty="0">
              <a:latin typeface="Public Sans" charset="0"/>
              <a:ea typeface="Public Sans" charset="0"/>
              <a:cs typeface="Public Sans" charset="0"/>
            </a:endParaRPr>
          </a:p>
        </p:txBody>
      </p:sp>
      <p:sp>
        <p:nvSpPr>
          <p:cNvPr id="5" name="Text 3"/>
          <p:cNvSpPr/>
          <p:nvPr/>
        </p:nvSpPr>
        <p:spPr>
          <a:xfrm>
            <a:off x="812800" y="2200908"/>
            <a:ext cx="196215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Garantía</a:t>
            </a:r>
            <a:endParaRPr lang="es-CO" sz="1500" noProof="0" dirty="0">
              <a:latin typeface="Public Sans" charset="0"/>
              <a:ea typeface="Public Sans" charset="0"/>
              <a:cs typeface="Public Sans" charset="0"/>
            </a:endParaRPr>
          </a:p>
        </p:txBody>
      </p:sp>
      <p:sp>
        <p:nvSpPr>
          <p:cNvPr id="6" name="Shape 4"/>
          <p:cNvSpPr/>
          <p:nvPr/>
        </p:nvSpPr>
        <p:spPr>
          <a:xfrm>
            <a:off x="2870200" y="2194558"/>
            <a:ext cx="6350000" cy="279400"/>
          </a:xfrm>
          <a:prstGeom prst="roundRect">
            <a:avLst>
              <a:gd name="adj" fmla="val 13636"/>
            </a:avLst>
          </a:prstGeom>
          <a:solidFill>
            <a:srgbClr val="E4DED0"/>
          </a:solidFill>
          <a:ln/>
        </p:spPr>
        <p:txBody>
          <a:bodyPr/>
          <a:lstStyle/>
          <a:p>
            <a:endParaRPr lang="es-CO" noProof="0" dirty="0"/>
          </a:p>
        </p:txBody>
      </p:sp>
      <p:sp>
        <p:nvSpPr>
          <p:cNvPr id="7" name="Shape 5"/>
          <p:cNvSpPr/>
          <p:nvPr/>
        </p:nvSpPr>
        <p:spPr>
          <a:xfrm>
            <a:off x="2870200" y="2194558"/>
            <a:ext cx="5969000" cy="279400"/>
          </a:xfrm>
          <a:prstGeom prst="roundRect">
            <a:avLst>
              <a:gd name="adj" fmla="val 13636"/>
            </a:avLst>
          </a:prstGeom>
          <a:solidFill>
            <a:srgbClr val="0F6B67"/>
          </a:solidFill>
          <a:ln/>
        </p:spPr>
        <p:txBody>
          <a:bodyPr/>
          <a:lstStyle/>
          <a:p>
            <a:endParaRPr lang="es-CO" noProof="0" dirty="0"/>
          </a:p>
        </p:txBody>
      </p:sp>
      <p:sp>
        <p:nvSpPr>
          <p:cNvPr id="8" name="Text 6"/>
          <p:cNvSpPr/>
          <p:nvPr/>
        </p:nvSpPr>
        <p:spPr>
          <a:xfrm>
            <a:off x="9372600" y="2200908"/>
            <a:ext cx="93980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0F6B67"/>
                </a:solidFill>
                <a:latin typeface="Public Sans" pitchFamily="34" charset="0"/>
                <a:ea typeface="Public Sans" pitchFamily="34" charset="-122"/>
                <a:cs typeface="Public Sans" pitchFamily="34" charset="-120"/>
              </a:rPr>
              <a:t>94 %</a:t>
            </a:r>
            <a:endParaRPr lang="es-CO" sz="1500" noProof="0" dirty="0">
              <a:latin typeface="Public Sans" charset="0"/>
              <a:ea typeface="Public Sans" charset="0"/>
              <a:cs typeface="Public Sans" charset="0"/>
            </a:endParaRPr>
          </a:p>
        </p:txBody>
      </p:sp>
      <p:sp>
        <p:nvSpPr>
          <p:cNvPr id="9" name="Text 7"/>
          <p:cNvSpPr/>
          <p:nvPr/>
        </p:nvSpPr>
        <p:spPr>
          <a:xfrm>
            <a:off x="812800" y="2607308"/>
            <a:ext cx="196215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Afirmación</a:t>
            </a:r>
            <a:endParaRPr lang="es-CO" sz="1500" noProof="0" dirty="0">
              <a:latin typeface="Public Sans" charset="0"/>
              <a:ea typeface="Public Sans" charset="0"/>
              <a:cs typeface="Public Sans" charset="0"/>
            </a:endParaRPr>
          </a:p>
        </p:txBody>
      </p:sp>
      <p:sp>
        <p:nvSpPr>
          <p:cNvPr id="10" name="Shape 8"/>
          <p:cNvSpPr/>
          <p:nvPr/>
        </p:nvSpPr>
        <p:spPr>
          <a:xfrm>
            <a:off x="2870200" y="2600958"/>
            <a:ext cx="6350000" cy="279400"/>
          </a:xfrm>
          <a:prstGeom prst="roundRect">
            <a:avLst>
              <a:gd name="adj" fmla="val 13636"/>
            </a:avLst>
          </a:prstGeom>
          <a:solidFill>
            <a:srgbClr val="E4DED0"/>
          </a:solidFill>
          <a:ln/>
        </p:spPr>
        <p:txBody>
          <a:bodyPr/>
          <a:lstStyle/>
          <a:p>
            <a:endParaRPr lang="es-CO" noProof="0" dirty="0"/>
          </a:p>
        </p:txBody>
      </p:sp>
      <p:sp>
        <p:nvSpPr>
          <p:cNvPr id="11" name="Shape 9"/>
          <p:cNvSpPr/>
          <p:nvPr/>
        </p:nvSpPr>
        <p:spPr>
          <a:xfrm>
            <a:off x="2870200" y="2600958"/>
            <a:ext cx="5842000" cy="279400"/>
          </a:xfrm>
          <a:prstGeom prst="roundRect">
            <a:avLst>
              <a:gd name="adj" fmla="val 13636"/>
            </a:avLst>
          </a:prstGeom>
          <a:solidFill>
            <a:srgbClr val="0F6B67"/>
          </a:solidFill>
          <a:ln/>
        </p:spPr>
        <p:txBody>
          <a:bodyPr/>
          <a:lstStyle/>
          <a:p>
            <a:endParaRPr lang="es-CO" noProof="0" dirty="0"/>
          </a:p>
        </p:txBody>
      </p:sp>
      <p:sp>
        <p:nvSpPr>
          <p:cNvPr id="12" name="Text 10"/>
          <p:cNvSpPr/>
          <p:nvPr/>
        </p:nvSpPr>
        <p:spPr>
          <a:xfrm>
            <a:off x="9372600" y="2607308"/>
            <a:ext cx="93980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0F6B67"/>
                </a:solidFill>
                <a:latin typeface="Public Sans" pitchFamily="34" charset="0"/>
                <a:ea typeface="Public Sans" pitchFamily="34" charset="-122"/>
                <a:cs typeface="Public Sans" pitchFamily="34" charset="-120"/>
              </a:rPr>
              <a:t>92 %</a:t>
            </a:r>
            <a:endParaRPr lang="es-CO" sz="1500" noProof="0" dirty="0">
              <a:latin typeface="Public Sans" charset="0"/>
              <a:ea typeface="Public Sans" charset="0"/>
              <a:cs typeface="Public Sans" charset="0"/>
            </a:endParaRPr>
          </a:p>
        </p:txBody>
      </p:sp>
      <p:sp>
        <p:nvSpPr>
          <p:cNvPr id="13" name="Text 11"/>
          <p:cNvSpPr/>
          <p:nvPr/>
        </p:nvSpPr>
        <p:spPr>
          <a:xfrm>
            <a:off x="812800" y="3013708"/>
            <a:ext cx="196215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Datos</a:t>
            </a:r>
            <a:endParaRPr lang="es-CO" sz="1500" noProof="0" dirty="0">
              <a:latin typeface="Public Sans" charset="0"/>
              <a:ea typeface="Public Sans" charset="0"/>
              <a:cs typeface="Public Sans" charset="0"/>
            </a:endParaRPr>
          </a:p>
        </p:txBody>
      </p:sp>
      <p:sp>
        <p:nvSpPr>
          <p:cNvPr id="14" name="Shape 12"/>
          <p:cNvSpPr/>
          <p:nvPr/>
        </p:nvSpPr>
        <p:spPr>
          <a:xfrm>
            <a:off x="2870200" y="3007358"/>
            <a:ext cx="6350000" cy="279400"/>
          </a:xfrm>
          <a:prstGeom prst="roundRect">
            <a:avLst>
              <a:gd name="adj" fmla="val 13636"/>
            </a:avLst>
          </a:prstGeom>
          <a:solidFill>
            <a:srgbClr val="E4DED0"/>
          </a:solidFill>
          <a:ln/>
        </p:spPr>
        <p:txBody>
          <a:bodyPr/>
          <a:lstStyle/>
          <a:p>
            <a:endParaRPr lang="es-CO" noProof="0" dirty="0"/>
          </a:p>
        </p:txBody>
      </p:sp>
      <p:sp>
        <p:nvSpPr>
          <p:cNvPr id="15" name="Shape 13"/>
          <p:cNvSpPr/>
          <p:nvPr/>
        </p:nvSpPr>
        <p:spPr>
          <a:xfrm>
            <a:off x="2870200" y="3007358"/>
            <a:ext cx="5842000" cy="279400"/>
          </a:xfrm>
          <a:prstGeom prst="roundRect">
            <a:avLst>
              <a:gd name="adj" fmla="val 13636"/>
            </a:avLst>
          </a:prstGeom>
          <a:solidFill>
            <a:srgbClr val="0F6B67"/>
          </a:solidFill>
          <a:ln/>
        </p:spPr>
        <p:txBody>
          <a:bodyPr/>
          <a:lstStyle/>
          <a:p>
            <a:endParaRPr lang="es-CO" noProof="0" dirty="0"/>
          </a:p>
        </p:txBody>
      </p:sp>
      <p:sp>
        <p:nvSpPr>
          <p:cNvPr id="16" name="Text 14"/>
          <p:cNvSpPr/>
          <p:nvPr/>
        </p:nvSpPr>
        <p:spPr>
          <a:xfrm>
            <a:off x="9372600" y="3013708"/>
            <a:ext cx="93980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0F6B67"/>
                </a:solidFill>
                <a:latin typeface="Public Sans" pitchFamily="34" charset="0"/>
                <a:ea typeface="Public Sans" pitchFamily="34" charset="-122"/>
                <a:cs typeface="Public Sans" pitchFamily="34" charset="-120"/>
              </a:rPr>
              <a:t>92 %</a:t>
            </a:r>
            <a:endParaRPr lang="es-CO" sz="1500" noProof="0" dirty="0">
              <a:latin typeface="Public Sans" charset="0"/>
              <a:ea typeface="Public Sans" charset="0"/>
              <a:cs typeface="Public Sans" charset="0"/>
            </a:endParaRPr>
          </a:p>
        </p:txBody>
      </p:sp>
      <p:sp>
        <p:nvSpPr>
          <p:cNvPr id="17" name="Text 15"/>
          <p:cNvSpPr/>
          <p:nvPr/>
        </p:nvSpPr>
        <p:spPr>
          <a:xfrm>
            <a:off x="812800" y="3420108"/>
            <a:ext cx="196215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Condiciones</a:t>
            </a:r>
            <a:endParaRPr lang="es-CO" sz="1500" noProof="0" dirty="0">
              <a:latin typeface="Public Sans" charset="0"/>
              <a:ea typeface="Public Sans" charset="0"/>
              <a:cs typeface="Public Sans" charset="0"/>
            </a:endParaRPr>
          </a:p>
        </p:txBody>
      </p:sp>
      <p:sp>
        <p:nvSpPr>
          <p:cNvPr id="18" name="Shape 16"/>
          <p:cNvSpPr/>
          <p:nvPr/>
        </p:nvSpPr>
        <p:spPr>
          <a:xfrm>
            <a:off x="2870200" y="3413758"/>
            <a:ext cx="6350000" cy="279400"/>
          </a:xfrm>
          <a:prstGeom prst="roundRect">
            <a:avLst>
              <a:gd name="adj" fmla="val 13636"/>
            </a:avLst>
          </a:prstGeom>
          <a:solidFill>
            <a:srgbClr val="E4DED0"/>
          </a:solidFill>
          <a:ln/>
        </p:spPr>
        <p:txBody>
          <a:bodyPr/>
          <a:lstStyle/>
          <a:p>
            <a:endParaRPr lang="es-CO" noProof="0" dirty="0"/>
          </a:p>
        </p:txBody>
      </p:sp>
      <p:sp>
        <p:nvSpPr>
          <p:cNvPr id="19" name="Shape 17"/>
          <p:cNvSpPr/>
          <p:nvPr/>
        </p:nvSpPr>
        <p:spPr>
          <a:xfrm>
            <a:off x="2870200" y="3413758"/>
            <a:ext cx="5143500" cy="279400"/>
          </a:xfrm>
          <a:prstGeom prst="roundRect">
            <a:avLst>
              <a:gd name="adj" fmla="val 13636"/>
            </a:avLst>
          </a:prstGeom>
          <a:solidFill>
            <a:srgbClr val="0F6B67"/>
          </a:solidFill>
          <a:ln/>
        </p:spPr>
        <p:txBody>
          <a:bodyPr/>
          <a:lstStyle/>
          <a:p>
            <a:endParaRPr lang="es-CO" noProof="0" dirty="0"/>
          </a:p>
        </p:txBody>
      </p:sp>
      <p:sp>
        <p:nvSpPr>
          <p:cNvPr id="20" name="Text 18"/>
          <p:cNvSpPr/>
          <p:nvPr/>
        </p:nvSpPr>
        <p:spPr>
          <a:xfrm>
            <a:off x="9372600" y="3420108"/>
            <a:ext cx="93980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0F6B67"/>
                </a:solidFill>
                <a:latin typeface="Public Sans" pitchFamily="34" charset="0"/>
                <a:ea typeface="Public Sans" pitchFamily="34" charset="-122"/>
                <a:cs typeface="Public Sans" pitchFamily="34" charset="-120"/>
              </a:rPr>
              <a:t>81 %</a:t>
            </a:r>
            <a:endParaRPr lang="es-CO" sz="1500" noProof="0" dirty="0">
              <a:latin typeface="Public Sans" charset="0"/>
              <a:ea typeface="Public Sans" charset="0"/>
              <a:cs typeface="Public Sans" charset="0"/>
            </a:endParaRPr>
          </a:p>
        </p:txBody>
      </p:sp>
      <p:sp>
        <p:nvSpPr>
          <p:cNvPr id="21" name="Text 19"/>
          <p:cNvSpPr/>
          <p:nvPr/>
        </p:nvSpPr>
        <p:spPr>
          <a:xfrm>
            <a:off x="812800" y="3826508"/>
            <a:ext cx="196215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Respaldo</a:t>
            </a:r>
            <a:endParaRPr lang="es-CO" sz="1500" noProof="0" dirty="0">
              <a:latin typeface="Public Sans" charset="0"/>
              <a:ea typeface="Public Sans" charset="0"/>
              <a:cs typeface="Public Sans" charset="0"/>
            </a:endParaRPr>
          </a:p>
        </p:txBody>
      </p:sp>
      <p:sp>
        <p:nvSpPr>
          <p:cNvPr id="22" name="Shape 20"/>
          <p:cNvSpPr/>
          <p:nvPr/>
        </p:nvSpPr>
        <p:spPr>
          <a:xfrm>
            <a:off x="2870200" y="3820158"/>
            <a:ext cx="6350000" cy="279400"/>
          </a:xfrm>
          <a:prstGeom prst="roundRect">
            <a:avLst>
              <a:gd name="adj" fmla="val 13636"/>
            </a:avLst>
          </a:prstGeom>
          <a:solidFill>
            <a:srgbClr val="E4DED0"/>
          </a:solidFill>
          <a:ln/>
        </p:spPr>
        <p:txBody>
          <a:bodyPr/>
          <a:lstStyle/>
          <a:p>
            <a:endParaRPr lang="es-CO" noProof="0" dirty="0"/>
          </a:p>
        </p:txBody>
      </p:sp>
      <p:sp>
        <p:nvSpPr>
          <p:cNvPr id="23" name="Shape 21"/>
          <p:cNvSpPr/>
          <p:nvPr/>
        </p:nvSpPr>
        <p:spPr>
          <a:xfrm>
            <a:off x="2870200" y="3820158"/>
            <a:ext cx="698500" cy="279400"/>
          </a:xfrm>
          <a:prstGeom prst="roundRect">
            <a:avLst>
              <a:gd name="adj" fmla="val 13636"/>
            </a:avLst>
          </a:prstGeom>
          <a:solidFill>
            <a:srgbClr val="A84A14"/>
          </a:solidFill>
          <a:ln/>
        </p:spPr>
        <p:txBody>
          <a:bodyPr/>
          <a:lstStyle/>
          <a:p>
            <a:endParaRPr lang="es-CO" noProof="0" dirty="0"/>
          </a:p>
        </p:txBody>
      </p:sp>
      <p:sp>
        <p:nvSpPr>
          <p:cNvPr id="24" name="Text 22"/>
          <p:cNvSpPr/>
          <p:nvPr/>
        </p:nvSpPr>
        <p:spPr>
          <a:xfrm>
            <a:off x="9372600" y="3826508"/>
            <a:ext cx="93980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A84A14"/>
                </a:solidFill>
                <a:latin typeface="Public Sans" pitchFamily="34" charset="0"/>
                <a:ea typeface="Public Sans" pitchFamily="34" charset="-122"/>
                <a:cs typeface="Public Sans" pitchFamily="34" charset="-120"/>
              </a:rPr>
              <a:t>11 %</a:t>
            </a:r>
            <a:endParaRPr lang="es-CO" sz="1500" noProof="0" dirty="0">
              <a:latin typeface="Public Sans" charset="0"/>
              <a:ea typeface="Public Sans" charset="0"/>
              <a:cs typeface="Public Sans" charset="0"/>
            </a:endParaRPr>
          </a:p>
        </p:txBody>
      </p:sp>
      <p:sp>
        <p:nvSpPr>
          <p:cNvPr id="25" name="Text 23"/>
          <p:cNvSpPr/>
          <p:nvPr/>
        </p:nvSpPr>
        <p:spPr>
          <a:xfrm>
            <a:off x="812800" y="4232908"/>
            <a:ext cx="196215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Objeciones</a:t>
            </a:r>
            <a:endParaRPr lang="es-CO" sz="1500" noProof="0" dirty="0">
              <a:latin typeface="Public Sans" charset="0"/>
              <a:ea typeface="Public Sans" charset="0"/>
              <a:cs typeface="Public Sans" charset="0"/>
            </a:endParaRPr>
          </a:p>
        </p:txBody>
      </p:sp>
      <p:sp>
        <p:nvSpPr>
          <p:cNvPr id="26" name="Shape 24"/>
          <p:cNvSpPr/>
          <p:nvPr/>
        </p:nvSpPr>
        <p:spPr>
          <a:xfrm>
            <a:off x="2870200" y="4226558"/>
            <a:ext cx="6350000" cy="279400"/>
          </a:xfrm>
          <a:prstGeom prst="roundRect">
            <a:avLst>
              <a:gd name="adj" fmla="val 13636"/>
            </a:avLst>
          </a:prstGeom>
          <a:solidFill>
            <a:srgbClr val="E4DED0"/>
          </a:solidFill>
          <a:ln/>
        </p:spPr>
        <p:txBody>
          <a:bodyPr/>
          <a:lstStyle/>
          <a:p>
            <a:endParaRPr lang="es-CO" noProof="0" dirty="0"/>
          </a:p>
        </p:txBody>
      </p:sp>
      <p:sp>
        <p:nvSpPr>
          <p:cNvPr id="27" name="Shape 25"/>
          <p:cNvSpPr/>
          <p:nvPr/>
        </p:nvSpPr>
        <p:spPr>
          <a:xfrm>
            <a:off x="2870200" y="4226558"/>
            <a:ext cx="698500" cy="279400"/>
          </a:xfrm>
          <a:prstGeom prst="roundRect">
            <a:avLst>
              <a:gd name="adj" fmla="val 13636"/>
            </a:avLst>
          </a:prstGeom>
          <a:solidFill>
            <a:srgbClr val="A84A14"/>
          </a:solidFill>
          <a:ln/>
        </p:spPr>
        <p:txBody>
          <a:bodyPr/>
          <a:lstStyle/>
          <a:p>
            <a:endParaRPr lang="es-CO" noProof="0" dirty="0"/>
          </a:p>
        </p:txBody>
      </p:sp>
      <p:sp>
        <p:nvSpPr>
          <p:cNvPr id="28" name="Text 26"/>
          <p:cNvSpPr/>
          <p:nvPr/>
        </p:nvSpPr>
        <p:spPr>
          <a:xfrm>
            <a:off x="9372600" y="4232908"/>
            <a:ext cx="93980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A84A14"/>
                </a:solidFill>
                <a:latin typeface="Public Sans" pitchFamily="34" charset="0"/>
                <a:ea typeface="Public Sans" pitchFamily="34" charset="-122"/>
                <a:cs typeface="Public Sans" pitchFamily="34" charset="-120"/>
              </a:rPr>
              <a:t>11 %</a:t>
            </a:r>
            <a:endParaRPr lang="es-CO" sz="1500" noProof="0" dirty="0">
              <a:latin typeface="Public Sans" charset="0"/>
              <a:ea typeface="Public Sans" charset="0"/>
              <a:cs typeface="Public Sans" charset="0"/>
            </a:endParaRPr>
          </a:p>
        </p:txBody>
      </p:sp>
      <p:sp>
        <p:nvSpPr>
          <p:cNvPr id="29" name="Text 27"/>
          <p:cNvSpPr/>
          <p:nvPr/>
        </p:nvSpPr>
        <p:spPr>
          <a:xfrm>
            <a:off x="812800" y="4810758"/>
            <a:ext cx="10883392"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1C2B3A"/>
                </a:solidFill>
                <a:latin typeface="Public Sans" pitchFamily="34" charset="0"/>
                <a:ea typeface="Public Sans" pitchFamily="34" charset="-122"/>
                <a:cs typeface="Public Sans" pitchFamily="34" charset="-120"/>
              </a:rPr>
              <a:t>De forma parcial, el respaldo aparece en el 94 %: casi siempre como la imagen «abre hacia abajo», que el tutor aceptó como suficiente.</a:t>
            </a:r>
            <a:endParaRPr lang="es-CO" sz="1500" noProof="0" dirty="0">
              <a:latin typeface="Public Sans" charset="0"/>
              <a:ea typeface="Public Sans" charset="0"/>
              <a:cs typeface="Public Sans" charset="0"/>
            </a:endParaRPr>
          </a:p>
        </p:txBody>
      </p:sp>
      <p:sp>
        <p:nvSpPr>
          <p:cNvPr id="30" name="Text 28"/>
          <p:cNvSpPr/>
          <p:nvPr/>
        </p:nvSpPr>
        <p:spPr>
          <a:xfrm>
            <a:off x="812800" y="6238242"/>
            <a:ext cx="8366474"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n = 36 argumentos finales · rúbrica Toulmin de seis elementos.</a:t>
            </a:r>
            <a:endParaRPr lang="es-CO" sz="1200" noProof="0" dirty="0">
              <a:latin typeface="Public Sans" charset="0"/>
              <a:ea typeface="Public Sans" charset="0"/>
              <a:cs typeface="Public Sans" charset="0"/>
            </a:endParaRPr>
          </a:p>
        </p:txBody>
      </p:sp>
      <p:sp>
        <p:nvSpPr>
          <p:cNvPr id="31" name="Text 29"/>
          <p:cNvSpPr/>
          <p:nvPr/>
        </p:nvSpPr>
        <p:spPr>
          <a:xfrm>
            <a:off x="11167666" y="6238242"/>
            <a:ext cx="211534"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18</a:t>
            </a:r>
            <a:endParaRPr lang="es-CO" sz="1200" noProof="0" dirty="0">
              <a:latin typeface="Public Sans" charset="0"/>
              <a:ea typeface="Public Sans" charset="0"/>
              <a:cs typeface="Public Sans" charset="0"/>
            </a:endParaRPr>
          </a:p>
        </p:txBody>
      </p:sp>
      <p:sp>
        <p:nvSpPr>
          <p:cNvPr id="33" name="Rectángulo: esquinas redondeadas 32">
            <a:extLst>
              <a:ext uri="{FF2B5EF4-FFF2-40B4-BE49-F238E27FC236}">
                <a16:creationId xmlns:a16="http://schemas.microsoft.com/office/drawing/2014/main" id="{9CDCE6C1-7C1C-9CA4-B47C-0E25036137C8}"/>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5" name="Imagen 34">
            <a:extLst>
              <a:ext uri="{FF2B5EF4-FFF2-40B4-BE49-F238E27FC236}">
                <a16:creationId xmlns:a16="http://schemas.microsoft.com/office/drawing/2014/main" id="{7186EF5B-6715-7706-1175-9850DAAB57B7}"/>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CE6D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A84A14"/>
                </a:solidFill>
                <a:latin typeface="Public Sans" pitchFamily="34" charset="0"/>
                <a:ea typeface="Public Sans" pitchFamily="34" charset="-122"/>
                <a:cs typeface="Public Sans" pitchFamily="34" charset="-120"/>
              </a:rPr>
              <a:t>LO QUE FALTA</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Decir por qué el criterio funciona</a:t>
            </a:r>
            <a:endParaRPr lang="es-CO" sz="3200" noProof="0" dirty="0">
              <a:latin typeface="EB Garamond" charset="0"/>
              <a:ea typeface="EB Garamond" charset="0"/>
              <a:cs typeface="EB Garamond" charset="0"/>
            </a:endParaRPr>
          </a:p>
        </p:txBody>
      </p:sp>
      <p:sp>
        <p:nvSpPr>
          <p:cNvPr id="4" name="Shape 2"/>
          <p:cNvSpPr/>
          <p:nvPr/>
        </p:nvSpPr>
        <p:spPr>
          <a:xfrm>
            <a:off x="812800" y="1854200"/>
            <a:ext cx="5181600" cy="2341880"/>
          </a:xfrm>
          <a:prstGeom prst="roundRect">
            <a:avLst>
              <a:gd name="adj" fmla="val 4338"/>
            </a:avLst>
          </a:prstGeom>
          <a:solidFill>
            <a:srgbClr val="F6F3EC"/>
          </a:solidFill>
          <a:ln/>
        </p:spPr>
        <p:txBody>
          <a:bodyPr/>
          <a:lstStyle/>
          <a:p>
            <a:endParaRPr lang="es-CO" noProof="0" dirty="0"/>
          </a:p>
        </p:txBody>
      </p:sp>
      <p:sp>
        <p:nvSpPr>
          <p:cNvPr id="5" name="Text 3"/>
          <p:cNvSpPr/>
          <p:nvPr/>
        </p:nvSpPr>
        <p:spPr>
          <a:xfrm>
            <a:off x="1066800" y="2108200"/>
            <a:ext cx="4813808"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5F6873"/>
                </a:solidFill>
                <a:latin typeface="Public Sans" pitchFamily="34" charset="0"/>
                <a:ea typeface="Public Sans" pitchFamily="34" charset="-122"/>
                <a:cs typeface="Public Sans" pitchFamily="34" charset="-120"/>
              </a:rPr>
              <a:t>LO TÍPICO · 30 DE 36</a:t>
            </a:r>
            <a:endParaRPr lang="es-CO" sz="1200" noProof="0" dirty="0">
              <a:latin typeface="Public Sans" charset="0"/>
              <a:ea typeface="Public Sans" charset="0"/>
              <a:cs typeface="Public Sans" charset="0"/>
            </a:endParaRPr>
          </a:p>
        </p:txBody>
      </p:sp>
      <p:sp>
        <p:nvSpPr>
          <p:cNvPr id="6" name="Text 4"/>
          <p:cNvSpPr/>
          <p:nvPr/>
        </p:nvSpPr>
        <p:spPr>
          <a:xfrm>
            <a:off x="1066800" y="2423158"/>
            <a:ext cx="4813808" cy="10160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1C2B3A"/>
                </a:solidFill>
                <a:latin typeface="EB Garamond" pitchFamily="18" charset="0"/>
                <a:ea typeface="EB Garamond" pitchFamily="18" charset="-122"/>
                <a:cs typeface="EB Garamond" pitchFamily="18" charset="-120"/>
              </a:rPr>
              <a:t>«A″(x) = −4 &lt; 0 en todo el dominio, la parábola abre hacia abajo en todo el intervalo y (10, 200) es el máximo global».</a:t>
            </a:r>
            <a:endParaRPr lang="es-CO" sz="2000" noProof="0" dirty="0">
              <a:latin typeface="EB Garamond" charset="0"/>
              <a:ea typeface="EB Garamond" charset="0"/>
              <a:cs typeface="EB Garamond" charset="0"/>
            </a:endParaRPr>
          </a:p>
        </p:txBody>
      </p:sp>
      <p:sp>
        <p:nvSpPr>
          <p:cNvPr id="7" name="Text 5"/>
          <p:cNvSpPr/>
          <p:nvPr/>
        </p:nvSpPr>
        <p:spPr>
          <a:xfrm>
            <a:off x="1066800" y="3515358"/>
            <a:ext cx="4813808" cy="45212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Nombra el criterio y su imagen, pero no explica por qué implica un máximo.</a:t>
            </a:r>
            <a:endParaRPr lang="es-CO" sz="1200" noProof="0" dirty="0">
              <a:latin typeface="Public Sans" charset="0"/>
              <a:ea typeface="Public Sans" charset="0"/>
              <a:cs typeface="Public Sans" charset="0"/>
            </a:endParaRPr>
          </a:p>
        </p:txBody>
      </p:sp>
      <p:sp>
        <p:nvSpPr>
          <p:cNvPr id="8" name="Shape 6"/>
          <p:cNvSpPr/>
          <p:nvPr/>
        </p:nvSpPr>
        <p:spPr>
          <a:xfrm>
            <a:off x="6197600" y="1854200"/>
            <a:ext cx="5181600" cy="2341880"/>
          </a:xfrm>
          <a:prstGeom prst="roundRect">
            <a:avLst>
              <a:gd name="adj" fmla="val 4338"/>
            </a:avLst>
          </a:prstGeom>
          <a:solidFill>
            <a:srgbClr val="DCEBE8"/>
          </a:solidFill>
          <a:ln/>
        </p:spPr>
        <p:txBody>
          <a:bodyPr/>
          <a:lstStyle/>
          <a:p>
            <a:endParaRPr lang="es-CO" noProof="0" dirty="0"/>
          </a:p>
        </p:txBody>
      </p:sp>
      <p:sp>
        <p:nvSpPr>
          <p:cNvPr id="9" name="Text 7"/>
          <p:cNvSpPr/>
          <p:nvPr/>
        </p:nvSpPr>
        <p:spPr>
          <a:xfrm>
            <a:off x="6451600" y="2108200"/>
            <a:ext cx="4813808"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CON RESPALDO · 4 DE 36</a:t>
            </a:r>
            <a:endParaRPr lang="es-CO" sz="1200" noProof="0" dirty="0">
              <a:latin typeface="Public Sans" charset="0"/>
              <a:ea typeface="Public Sans" charset="0"/>
              <a:cs typeface="Public Sans" charset="0"/>
            </a:endParaRPr>
          </a:p>
        </p:txBody>
      </p:sp>
      <p:sp>
        <p:nvSpPr>
          <p:cNvPr id="10" name="Text 8"/>
          <p:cNvSpPr/>
          <p:nvPr/>
        </p:nvSpPr>
        <p:spPr>
          <a:xfrm>
            <a:off x="6451600" y="2423158"/>
            <a:ext cx="4813808" cy="282575"/>
          </a:xfrm>
          <a:prstGeom prst="rect">
            <a:avLst/>
          </a:prstGeom>
          <a:noFill/>
          <a:ln/>
        </p:spPr>
        <p:txBody>
          <a:bodyPr wrap="square" lIns="0" tIns="0" rIns="0" bIns="0" rtlCol="0" anchor="t">
            <a:normAutofit/>
          </a:bodyPr>
          <a:lstStyle/>
          <a:p>
            <a:pPr marL="0" indent="0" algn="l">
              <a:lnSpc>
                <a:spcPts val="2025"/>
              </a:lnSpc>
              <a:buNone/>
            </a:pPr>
            <a:r>
              <a:rPr lang="es-CO" sz="1500" i="1" noProof="0" dirty="0">
                <a:solidFill>
                  <a:srgbClr val="1C2B3A"/>
                </a:solidFill>
                <a:latin typeface="EB Garamond" pitchFamily="18" charset="0"/>
                <a:ea typeface="EB Garamond" pitchFamily="18" charset="-122"/>
                <a:cs typeface="EB Garamond" pitchFamily="18" charset="-120"/>
              </a:rPr>
              <a:t>«Como (x − 10)² ≥ 0 siempre, el área nunca pasa de 200».</a:t>
            </a:r>
            <a:endParaRPr lang="es-CO" sz="1500" noProof="0" dirty="0">
              <a:latin typeface="EB Garamond" charset="0"/>
              <a:ea typeface="EB Garamond" charset="0"/>
              <a:cs typeface="EB Garamond" charset="0"/>
            </a:endParaRPr>
          </a:p>
        </p:txBody>
      </p:sp>
      <p:sp>
        <p:nvSpPr>
          <p:cNvPr id="11" name="Text 9"/>
          <p:cNvSpPr/>
          <p:nvPr/>
        </p:nvSpPr>
        <p:spPr>
          <a:xfrm>
            <a:off x="6451600" y="2781933"/>
            <a:ext cx="4813808" cy="539750"/>
          </a:xfrm>
          <a:prstGeom prst="rect">
            <a:avLst/>
          </a:prstGeom>
          <a:noFill/>
          <a:ln/>
        </p:spPr>
        <p:txBody>
          <a:bodyPr wrap="square" lIns="0" tIns="0" rIns="0" bIns="0" rtlCol="0" anchor="t">
            <a:normAutofit/>
          </a:bodyPr>
          <a:lstStyle/>
          <a:p>
            <a:pPr marL="0" indent="0" algn="l">
              <a:lnSpc>
                <a:spcPts val="2025"/>
              </a:lnSpc>
              <a:buNone/>
            </a:pPr>
            <a:r>
              <a:rPr lang="es-CO" sz="1500" i="1" noProof="0" dirty="0">
                <a:solidFill>
                  <a:srgbClr val="1C2B3A"/>
                </a:solidFill>
                <a:latin typeface="EB Garamond" pitchFamily="18" charset="0"/>
                <a:ea typeface="EB Garamond" pitchFamily="18" charset="-122"/>
                <a:cs typeface="EB Garamond" pitchFamily="18" charset="-120"/>
              </a:rPr>
              <a:t>«Mirando los signos de A′, en todo (0, 10) es positiva (crece) y en todo (10, 20) es negativa (decrece)».</a:t>
            </a:r>
            <a:endParaRPr lang="es-CO" sz="1500" noProof="0" dirty="0">
              <a:latin typeface="EB Garamond" charset="0"/>
              <a:ea typeface="EB Garamond" charset="0"/>
              <a:cs typeface="EB Garamond" charset="0"/>
            </a:endParaRPr>
          </a:p>
        </p:txBody>
      </p:sp>
      <p:sp>
        <p:nvSpPr>
          <p:cNvPr id="12" name="Text 10"/>
          <p:cNvSpPr/>
          <p:nvPr/>
        </p:nvSpPr>
        <p:spPr>
          <a:xfrm>
            <a:off x="6451600" y="3397883"/>
            <a:ext cx="4813808" cy="282575"/>
          </a:xfrm>
          <a:prstGeom prst="rect">
            <a:avLst/>
          </a:prstGeom>
          <a:noFill/>
          <a:ln/>
        </p:spPr>
        <p:txBody>
          <a:bodyPr wrap="square" lIns="0" tIns="0" rIns="0" bIns="0" rtlCol="0" anchor="t">
            <a:normAutofit/>
          </a:bodyPr>
          <a:lstStyle/>
          <a:p>
            <a:pPr marL="0" indent="0" algn="l">
              <a:lnSpc>
                <a:spcPts val="2025"/>
              </a:lnSpc>
              <a:buNone/>
            </a:pPr>
            <a:r>
              <a:rPr lang="es-CO" sz="1500" i="1" noProof="0" dirty="0">
                <a:solidFill>
                  <a:srgbClr val="1C2B3A"/>
                </a:solidFill>
                <a:latin typeface="EB Garamond" pitchFamily="18" charset="0"/>
                <a:ea typeface="EB Garamond" pitchFamily="18" charset="-122"/>
                <a:cs typeface="EB Garamond" pitchFamily="18" charset="-120"/>
              </a:rPr>
              <a:t>«El vértice es donde la pendiente se hace 0».</a:t>
            </a:r>
            <a:endParaRPr lang="es-CO" sz="1500" noProof="0" dirty="0">
              <a:latin typeface="EB Garamond" charset="0"/>
              <a:ea typeface="EB Garamond" charset="0"/>
              <a:cs typeface="EB Garamond" charset="0"/>
            </a:endParaRPr>
          </a:p>
        </p:txBody>
      </p:sp>
      <p:sp>
        <p:nvSpPr>
          <p:cNvPr id="13" name="Text 11"/>
          <p:cNvSpPr/>
          <p:nvPr/>
        </p:nvSpPr>
        <p:spPr>
          <a:xfrm>
            <a:off x="812800" y="4500885"/>
            <a:ext cx="10883392"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Una objeción bien planteada:</a:t>
            </a:r>
            <a:r>
              <a:rPr lang="es-CO" sz="1500" noProof="0" dirty="0">
                <a:solidFill>
                  <a:srgbClr val="1C2B3A"/>
                </a:solidFill>
                <a:latin typeface="Public Sans" pitchFamily="34" charset="0"/>
                <a:ea typeface="Public Sans" pitchFamily="34" charset="-122"/>
                <a:cs typeface="Public Sans" pitchFamily="34" charset="-120"/>
              </a:rPr>
              <a:t> «La tabla sola no prueba nada, la derivada sí».</a:t>
            </a:r>
            <a:endParaRPr lang="es-CO" sz="1500" noProof="0" dirty="0">
              <a:latin typeface="Public Sans" charset="0"/>
              <a:ea typeface="Public Sans" charset="0"/>
              <a:cs typeface="Public Sans" charset="0"/>
            </a:endParaRPr>
          </a:p>
        </p:txBody>
      </p:sp>
      <p:sp>
        <p:nvSpPr>
          <p:cNvPr id="14" name="Text 12"/>
          <p:cNvSpPr/>
          <p:nvPr/>
        </p:nvSpPr>
        <p:spPr>
          <a:xfrm>
            <a:off x="812800" y="6238242"/>
            <a:ext cx="6251734"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Citas de los estudiantes E77, E86, E59, E85 y E56</a:t>
            </a:r>
            <a:endParaRPr lang="es-CO" sz="1200" noProof="0" dirty="0">
              <a:latin typeface="Public Sans" charset="0"/>
              <a:ea typeface="Public Sans" charset="0"/>
              <a:cs typeface="Public Sans" charset="0"/>
            </a:endParaRPr>
          </a:p>
        </p:txBody>
      </p:sp>
      <p:sp>
        <p:nvSpPr>
          <p:cNvPr id="15" name="Text 13"/>
          <p:cNvSpPr/>
          <p:nvPr/>
        </p:nvSpPr>
        <p:spPr>
          <a:xfrm>
            <a:off x="11171158" y="6238242"/>
            <a:ext cx="208042"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19</a:t>
            </a:r>
            <a:endParaRPr lang="es-CO" sz="1200" noProof="0" dirty="0">
              <a:latin typeface="Public Sans" charset="0"/>
              <a:ea typeface="Public Sans" charset="0"/>
              <a:cs typeface="Public Sans" charset="0"/>
            </a:endParaRPr>
          </a:p>
        </p:txBody>
      </p:sp>
      <p:sp>
        <p:nvSpPr>
          <p:cNvPr id="17" name="Rectángulo: esquinas redondeadas 16">
            <a:extLst>
              <a:ext uri="{FF2B5EF4-FFF2-40B4-BE49-F238E27FC236}">
                <a16:creationId xmlns:a16="http://schemas.microsoft.com/office/drawing/2014/main" id="{EFBD4231-96CA-D690-FFF1-2D89B286AA58}"/>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9" name="Imagen 18">
            <a:extLst>
              <a:ext uri="{FF2B5EF4-FFF2-40B4-BE49-F238E27FC236}">
                <a16:creationId xmlns:a16="http://schemas.microsoft.com/office/drawing/2014/main" id="{9DF2A046-9E0F-F50F-1EAB-FC61619C7D44}"/>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C2B3A"/>
        </a:solidFill>
        <a:effectLst/>
      </p:bgPr>
    </p:bg>
    <p:spTree>
      <p:nvGrpSpPr>
        <p:cNvPr id="1" name=""/>
        <p:cNvGrpSpPr/>
        <p:nvPr/>
      </p:nvGrpSpPr>
      <p:grpSpPr>
        <a:xfrm>
          <a:off x="0" y="0"/>
          <a:ext cx="0" cy="0"/>
          <a:chOff x="0" y="0"/>
          <a:chExt cx="0" cy="0"/>
        </a:xfrm>
      </p:grpSpPr>
      <p:sp>
        <p:nvSpPr>
          <p:cNvPr id="2" name="Text 0"/>
          <p:cNvSpPr/>
          <p:nvPr/>
        </p:nvSpPr>
        <p:spPr>
          <a:xfrm>
            <a:off x="812800" y="2532385"/>
            <a:ext cx="10883392" cy="736600"/>
          </a:xfrm>
          <a:prstGeom prst="rect">
            <a:avLst/>
          </a:prstGeom>
          <a:noFill/>
          <a:ln/>
        </p:spPr>
        <p:txBody>
          <a:bodyPr wrap="square" lIns="0" tIns="0" rIns="0" bIns="0" rtlCol="0" anchor="t">
            <a:normAutofit/>
          </a:bodyPr>
          <a:lstStyle/>
          <a:p>
            <a:pPr marL="0" indent="0" algn="l">
              <a:lnSpc>
                <a:spcPts val="5600"/>
              </a:lnSpc>
              <a:buNone/>
            </a:pPr>
            <a:r>
              <a:rPr lang="es-CO" sz="5600" b="1" noProof="0" dirty="0">
                <a:solidFill>
                  <a:srgbClr val="8FD3CC"/>
                </a:solidFill>
                <a:latin typeface="EB Garamond" pitchFamily="18" charset="0"/>
                <a:ea typeface="EB Garamond" pitchFamily="18" charset="-122"/>
                <a:cs typeface="EB Garamond" pitchFamily="18" charset="-120"/>
              </a:rPr>
              <a:t>04</a:t>
            </a:r>
            <a:endParaRPr lang="es-CO" sz="5600" noProof="0" dirty="0">
              <a:latin typeface="EB Garamond" charset="0"/>
              <a:ea typeface="EB Garamond" charset="0"/>
              <a:cs typeface="EB Garamond" charset="0"/>
            </a:endParaRPr>
          </a:p>
        </p:txBody>
      </p:sp>
      <p:sp>
        <p:nvSpPr>
          <p:cNvPr id="3" name="Text 1"/>
          <p:cNvSpPr>
            <a:spLocks noGrp="1"/>
          </p:cNvSpPr>
          <p:nvPr>
            <p:ph type="title"/>
          </p:nvPr>
        </p:nvSpPr>
        <p:spPr>
          <a:xfrm>
            <a:off x="812800" y="3395985"/>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F6F3EC"/>
                </a:solidFill>
                <a:latin typeface="EB Garamond" pitchFamily="18" charset="0"/>
                <a:ea typeface="EB Garamond" pitchFamily="18" charset="-122"/>
                <a:cs typeface="EB Garamond" pitchFamily="18" charset="-120"/>
              </a:rPr>
              <a:t>Lo que aprendimos</a:t>
            </a:r>
            <a:endParaRPr lang="es-CO" sz="3200" noProof="0" dirty="0">
              <a:latin typeface="EB Garamond" charset="0"/>
              <a:ea typeface="EB Garamond" charset="0"/>
              <a:cs typeface="EB Garamond" charset="0"/>
            </a:endParaRPr>
          </a:p>
        </p:txBody>
      </p:sp>
      <p:sp>
        <p:nvSpPr>
          <p:cNvPr id="4" name="Text 2"/>
          <p:cNvSpPr/>
          <p:nvPr/>
        </p:nvSpPr>
        <p:spPr>
          <a:xfrm>
            <a:off x="812800" y="3995427"/>
            <a:ext cx="10883392"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B9C3CC"/>
                </a:solidFill>
                <a:latin typeface="EB Garamond" pitchFamily="18" charset="0"/>
                <a:ea typeface="EB Garamond" pitchFamily="18" charset="-122"/>
                <a:cs typeface="EB Garamond" pitchFamily="18" charset="-120"/>
              </a:rPr>
              <a:t>El argumento sigue a lo que el </a:t>
            </a:r>
            <a:r>
              <a:rPr lang="es-CO" sz="2000" i="1" noProof="0" dirty="0" err="1">
                <a:solidFill>
                  <a:srgbClr val="B9C3CC"/>
                </a:solidFill>
                <a:latin typeface="EB Garamond" pitchFamily="18" charset="0"/>
                <a:ea typeface="EB Garamond" pitchFamily="18" charset="-122"/>
                <a:cs typeface="EB Garamond" pitchFamily="18" charset="-120"/>
              </a:rPr>
              <a:t>prompt</a:t>
            </a:r>
            <a:r>
              <a:rPr lang="es-CO" sz="2000" i="1" noProof="0" dirty="0">
                <a:solidFill>
                  <a:srgbClr val="B9C3CC"/>
                </a:solidFill>
                <a:latin typeface="EB Garamond" pitchFamily="18" charset="0"/>
                <a:ea typeface="EB Garamond" pitchFamily="18" charset="-122"/>
                <a:cs typeface="EB Garamond" pitchFamily="18" charset="-120"/>
              </a:rPr>
              <a:t> hace visible</a:t>
            </a:r>
            <a:endParaRPr lang="es-CO" sz="2000" noProof="0" dirty="0">
              <a:latin typeface="EB Garamond" charset="0"/>
              <a:ea typeface="EB Garamond" charset="0"/>
              <a:cs typeface="EB Garamond" charset="0"/>
            </a:endParaRPr>
          </a:p>
        </p:txBody>
      </p:sp>
      <p:sp>
        <p:nvSpPr>
          <p:cNvPr id="6" name="Rectángulo: esquinas redondeadas 5">
            <a:extLst>
              <a:ext uri="{FF2B5EF4-FFF2-40B4-BE49-F238E27FC236}">
                <a16:creationId xmlns:a16="http://schemas.microsoft.com/office/drawing/2014/main" id="{E5E15F37-CC74-7A00-8D81-8B3376CED489}"/>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Imagen 7">
            <a:extLst>
              <a:ext uri="{FF2B5EF4-FFF2-40B4-BE49-F238E27FC236}">
                <a16:creationId xmlns:a16="http://schemas.microsoft.com/office/drawing/2014/main" id="{26FE49E5-951C-C3B6-0E0A-6CB9EF815001}"/>
              </a:ext>
            </a:extLst>
          </p:cNvPr>
          <p:cNvPicPr>
            <a:picLocks noChangeAspect="1"/>
          </p:cNvPicPr>
          <p:nvPr/>
        </p:nvPicPr>
        <p:blipFill>
          <a:blip r:embed="rId3"/>
          <a:stretch>
            <a:fillRect/>
          </a:stretch>
        </p:blipFill>
        <p:spPr>
          <a:xfrm>
            <a:off x="9355433" y="381859"/>
            <a:ext cx="2611389" cy="424367"/>
          </a:xfrm>
          <a:prstGeom prst="rect">
            <a:avLst/>
          </a:prstGeom>
        </p:spPr>
      </p:pic>
      <p:pic>
        <p:nvPicPr>
          <p:cNvPr id="10" name="Imagen 9">
            <a:extLst>
              <a:ext uri="{FF2B5EF4-FFF2-40B4-BE49-F238E27FC236}">
                <a16:creationId xmlns:a16="http://schemas.microsoft.com/office/drawing/2014/main" id="{8D1B5DCC-C145-B6B6-B09E-B1C158593147}"/>
              </a:ext>
            </a:extLst>
          </p:cNvPr>
          <p:cNvPicPr>
            <a:picLocks noChangeAspect="1"/>
          </p:cNvPicPr>
          <p:nvPr/>
        </p:nvPicPr>
        <p:blipFill>
          <a:blip r:embed="rId4">
            <a:alphaModFix amt="5000"/>
          </a:blip>
          <a:stretch>
            <a:fillRect/>
          </a:stretch>
        </p:blipFill>
        <p:spPr>
          <a:xfrm>
            <a:off x="6154391" y="1316199"/>
            <a:ext cx="5541801" cy="554180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UNA MISMA LÓGICA</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Se juzga y se argumenta lo que la tarea hace visible</a:t>
            </a:r>
            <a:endParaRPr lang="es-CO" sz="3200" noProof="0" dirty="0">
              <a:latin typeface="EB Garamond" charset="0"/>
              <a:ea typeface="EB Garamond" charset="0"/>
              <a:cs typeface="EB Garamond" charset="0"/>
            </a:endParaRPr>
          </a:p>
        </p:txBody>
      </p:sp>
      <p:sp>
        <p:nvSpPr>
          <p:cNvPr id="4" name="Shape 2"/>
          <p:cNvSpPr/>
          <p:nvPr/>
        </p:nvSpPr>
        <p:spPr>
          <a:xfrm>
            <a:off x="812800" y="1854200"/>
            <a:ext cx="5181600" cy="2029460"/>
          </a:xfrm>
          <a:prstGeom prst="roundRect">
            <a:avLst>
              <a:gd name="adj" fmla="val 5006"/>
            </a:avLst>
          </a:prstGeom>
          <a:solidFill>
            <a:srgbClr val="ECE6D8"/>
          </a:solidFill>
          <a:ln/>
        </p:spPr>
        <p:txBody>
          <a:bodyPr/>
          <a:lstStyle/>
          <a:p>
            <a:endParaRPr lang="es-CO" noProof="0" dirty="0"/>
          </a:p>
        </p:txBody>
      </p:sp>
      <p:sp>
        <p:nvSpPr>
          <p:cNvPr id="5" name="Text 3"/>
          <p:cNvSpPr/>
          <p:nvPr/>
        </p:nvSpPr>
        <p:spPr>
          <a:xfrm>
            <a:off x="1066800" y="2108200"/>
            <a:ext cx="4813808"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5F6873"/>
                </a:solidFill>
                <a:latin typeface="Public Sans" pitchFamily="34" charset="0"/>
                <a:ea typeface="Public Sans" pitchFamily="34" charset="-122"/>
                <a:cs typeface="Public Sans" pitchFamily="34" charset="-120"/>
              </a:rPr>
              <a:t>EN LA REVISIÓN · 32 ESTUDIOS</a:t>
            </a:r>
            <a:endParaRPr lang="es-CO" sz="1200" noProof="0" dirty="0">
              <a:latin typeface="Public Sans" charset="0"/>
              <a:ea typeface="Public Sans" charset="0"/>
              <a:cs typeface="Public Sans" charset="0"/>
            </a:endParaRPr>
          </a:p>
        </p:txBody>
      </p:sp>
      <p:sp>
        <p:nvSpPr>
          <p:cNvPr id="6" name="Text 4"/>
          <p:cNvSpPr/>
          <p:nvPr/>
        </p:nvSpPr>
        <p:spPr>
          <a:xfrm>
            <a:off x="1066800" y="2423158"/>
            <a:ext cx="4813808"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Los docentes</a:t>
            </a:r>
            <a:endParaRPr lang="es-CO" sz="2000" noProof="0" dirty="0">
              <a:latin typeface="EB Garamond" charset="0"/>
              <a:ea typeface="EB Garamond" charset="0"/>
              <a:cs typeface="EB Garamond" charset="0"/>
            </a:endParaRPr>
          </a:p>
        </p:txBody>
      </p:sp>
      <p:sp>
        <p:nvSpPr>
          <p:cNvPr id="7" name="Text 5"/>
          <p:cNvSpPr/>
          <p:nvPr/>
        </p:nvSpPr>
        <p:spPr>
          <a:xfrm>
            <a:off x="1066800" y="2829558"/>
            <a:ext cx="4813808"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Quien diseña actividades atiende lo pedagógico; quien responde a un estudiante vigila lo matemático.</a:t>
            </a:r>
            <a:endParaRPr lang="es-CO" sz="1500" noProof="0" dirty="0">
              <a:latin typeface="Public Sans" charset="0"/>
              <a:ea typeface="Public Sans" charset="0"/>
              <a:cs typeface="Public Sans" charset="0"/>
            </a:endParaRPr>
          </a:p>
        </p:txBody>
      </p:sp>
      <p:sp>
        <p:nvSpPr>
          <p:cNvPr id="8" name="Shape 6"/>
          <p:cNvSpPr/>
          <p:nvPr/>
        </p:nvSpPr>
        <p:spPr>
          <a:xfrm>
            <a:off x="6197600" y="1854200"/>
            <a:ext cx="5181600" cy="2029460"/>
          </a:xfrm>
          <a:prstGeom prst="roundRect">
            <a:avLst>
              <a:gd name="adj" fmla="val 5006"/>
            </a:avLst>
          </a:prstGeom>
          <a:solidFill>
            <a:srgbClr val="DCEBE8"/>
          </a:solidFill>
          <a:ln/>
        </p:spPr>
        <p:txBody>
          <a:bodyPr/>
          <a:lstStyle/>
          <a:p>
            <a:endParaRPr lang="es-CO" noProof="0" dirty="0"/>
          </a:p>
        </p:txBody>
      </p:sp>
      <p:sp>
        <p:nvSpPr>
          <p:cNvPr id="9" name="Text 7"/>
          <p:cNvSpPr/>
          <p:nvPr/>
        </p:nvSpPr>
        <p:spPr>
          <a:xfrm>
            <a:off x="6451600" y="2108200"/>
            <a:ext cx="4813808"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EN ESTA EXPERIENCIA · 36 ARGUMENTOS</a:t>
            </a:r>
            <a:endParaRPr lang="es-CO" sz="1200" noProof="0" dirty="0">
              <a:latin typeface="Public Sans" charset="0"/>
              <a:ea typeface="Public Sans" charset="0"/>
              <a:cs typeface="Public Sans" charset="0"/>
            </a:endParaRPr>
          </a:p>
        </p:txBody>
      </p:sp>
      <p:sp>
        <p:nvSpPr>
          <p:cNvPr id="10" name="Text 8"/>
          <p:cNvSpPr/>
          <p:nvPr/>
        </p:nvSpPr>
        <p:spPr>
          <a:xfrm>
            <a:off x="6451600" y="2423158"/>
            <a:ext cx="4813808"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Los estudiantes</a:t>
            </a:r>
            <a:endParaRPr lang="es-CO" sz="2000" noProof="0" dirty="0">
              <a:latin typeface="EB Garamond" charset="0"/>
              <a:ea typeface="EB Garamond" charset="0"/>
              <a:cs typeface="EB Garamond" charset="0"/>
            </a:endParaRPr>
          </a:p>
        </p:txBody>
      </p:sp>
      <p:sp>
        <p:nvSpPr>
          <p:cNvPr id="11" name="Text 9"/>
          <p:cNvSpPr/>
          <p:nvPr/>
        </p:nvSpPr>
        <p:spPr>
          <a:xfrm>
            <a:off x="6451600" y="2829558"/>
            <a:ext cx="4813808" cy="8255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El </a:t>
            </a:r>
            <a:r>
              <a:rPr lang="es-CO" sz="1500" noProof="0" dirty="0" err="1">
                <a:solidFill>
                  <a:srgbClr val="3E4A57"/>
                </a:solidFill>
                <a:latin typeface="Public Sans" pitchFamily="34" charset="0"/>
                <a:ea typeface="Public Sans" pitchFamily="34" charset="-122"/>
                <a:cs typeface="Public Sans" pitchFamily="34" charset="-120"/>
              </a:rPr>
              <a:t>prompt</a:t>
            </a:r>
            <a:r>
              <a:rPr lang="es-CO" sz="1500" noProof="0" dirty="0">
                <a:solidFill>
                  <a:srgbClr val="3E4A57"/>
                </a:solidFill>
                <a:latin typeface="Public Sans" pitchFamily="34" charset="0"/>
                <a:ea typeface="Public Sans" pitchFamily="34" charset="-122"/>
                <a:cs typeface="Public Sans" pitchFamily="34" charset="-120"/>
              </a:rPr>
              <a:t> exigía dominio y alcance global: aparecen en el 81 %. Aceptaba una imagen como respaldo: el respaldo analítico llega al 11 %.</a:t>
            </a:r>
            <a:endParaRPr lang="es-CO" sz="1500" noProof="0" dirty="0">
              <a:latin typeface="Public Sans" charset="0"/>
              <a:ea typeface="Public Sans" charset="0"/>
              <a:cs typeface="Public Sans" charset="0"/>
            </a:endParaRPr>
          </a:p>
        </p:txBody>
      </p:sp>
      <p:sp>
        <p:nvSpPr>
          <p:cNvPr id="12" name="Text 10"/>
          <p:cNvSpPr/>
          <p:nvPr/>
        </p:nvSpPr>
        <p:spPr>
          <a:xfrm>
            <a:off x="812800" y="4188458"/>
            <a:ext cx="10883392" cy="355600"/>
          </a:xfrm>
          <a:prstGeom prst="rect">
            <a:avLst/>
          </a:prstGeom>
          <a:noFill/>
          <a:ln/>
        </p:spPr>
        <p:txBody>
          <a:bodyPr wrap="square" lIns="0" tIns="0" rIns="0" bIns="0" rtlCol="0" anchor="t">
            <a:normAutofit/>
          </a:bodyPr>
          <a:lstStyle/>
          <a:p>
            <a:pPr marL="0" indent="0" algn="l">
              <a:lnSpc>
                <a:spcPts val="2600"/>
              </a:lnSpc>
              <a:buNone/>
            </a:pPr>
            <a:r>
              <a:rPr lang="es-CO" sz="2000" i="1" noProof="0" dirty="0">
                <a:solidFill>
                  <a:srgbClr val="0F6B67"/>
                </a:solidFill>
                <a:latin typeface="EB Garamond" pitchFamily="18" charset="0"/>
                <a:ea typeface="EB Garamond" pitchFamily="18" charset="-122"/>
                <a:cs typeface="EB Garamond" pitchFamily="18" charset="-120"/>
              </a:rPr>
              <a:t>Formar no es advertir: hay que diseñar tareas que obliguen a mirar lo que queda en penumbra.</a:t>
            </a:r>
            <a:endParaRPr lang="es-CO" sz="2000" noProof="0" dirty="0">
              <a:latin typeface="EB Garamond" charset="0"/>
              <a:ea typeface="EB Garamond" charset="0"/>
              <a:cs typeface="EB Garamond" charset="0"/>
            </a:endParaRPr>
          </a:p>
        </p:txBody>
      </p:sp>
      <p:sp>
        <p:nvSpPr>
          <p:cNvPr id="13" name="Text 11"/>
          <p:cNvSpPr/>
          <p:nvPr/>
        </p:nvSpPr>
        <p:spPr>
          <a:xfrm>
            <a:off x="812800" y="6238242"/>
            <a:ext cx="8383143"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Fuentes: Banquez Buendía (2026), RIEPY, Paraguay · codificación Toulmin de 36 argumentos finales</a:t>
            </a:r>
            <a:endParaRPr lang="es-CO" sz="1200" noProof="0" dirty="0">
              <a:latin typeface="Public Sans" charset="0"/>
              <a:ea typeface="Public Sans" charset="0"/>
              <a:cs typeface="Public Sans" charset="0"/>
            </a:endParaRPr>
          </a:p>
        </p:txBody>
      </p:sp>
      <p:sp>
        <p:nvSpPr>
          <p:cNvPr id="14" name="Text 12"/>
          <p:cNvSpPr/>
          <p:nvPr/>
        </p:nvSpPr>
        <p:spPr>
          <a:xfrm>
            <a:off x="11175524" y="6238242"/>
            <a:ext cx="203676"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21</a:t>
            </a:r>
            <a:endParaRPr lang="es-CO" sz="1200" noProof="0" dirty="0">
              <a:latin typeface="Public Sans" charset="0"/>
              <a:ea typeface="Public Sans" charset="0"/>
              <a:cs typeface="Public Sans" charset="0"/>
            </a:endParaRPr>
          </a:p>
        </p:txBody>
      </p:sp>
      <p:sp>
        <p:nvSpPr>
          <p:cNvPr id="16" name="Rectángulo: esquinas redondeadas 15">
            <a:extLst>
              <a:ext uri="{FF2B5EF4-FFF2-40B4-BE49-F238E27FC236}">
                <a16:creationId xmlns:a16="http://schemas.microsoft.com/office/drawing/2014/main" id="{C4051103-604F-41D0-4A96-A67BBA4333D9}"/>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8" name="Imagen 17">
            <a:extLst>
              <a:ext uri="{FF2B5EF4-FFF2-40B4-BE49-F238E27FC236}">
                <a16:creationId xmlns:a16="http://schemas.microsoft.com/office/drawing/2014/main" id="{819450BC-44CF-CE8F-B4AE-88017CE57B2A}"/>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LOS LÍMITES</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Lo que esta experiencia no permite afirmar</a:t>
            </a:r>
            <a:endParaRPr lang="es-CO" sz="3200" noProof="0" dirty="0">
              <a:latin typeface="EB Garamond" charset="0"/>
              <a:ea typeface="EB Garamond" charset="0"/>
              <a:cs typeface="EB Garamond" charset="0"/>
            </a:endParaRPr>
          </a:p>
        </p:txBody>
      </p:sp>
      <p:sp>
        <p:nvSpPr>
          <p:cNvPr id="4" name="Shape 2"/>
          <p:cNvSpPr/>
          <p:nvPr/>
        </p:nvSpPr>
        <p:spPr>
          <a:xfrm>
            <a:off x="812800" y="2317748"/>
            <a:ext cx="10566400" cy="0"/>
          </a:xfrm>
          <a:prstGeom prst="line">
            <a:avLst/>
          </a:prstGeom>
          <a:noFill/>
          <a:ln w="12700">
            <a:solidFill>
              <a:srgbClr val="D6CDB8"/>
            </a:solidFill>
            <a:prstDash val="solid"/>
          </a:ln>
        </p:spPr>
        <p:txBody>
          <a:bodyPr/>
          <a:lstStyle/>
          <a:p>
            <a:endParaRPr lang="es-CO" noProof="0" dirty="0"/>
          </a:p>
        </p:txBody>
      </p:sp>
      <p:sp>
        <p:nvSpPr>
          <p:cNvPr id="7" name="Shape 5"/>
          <p:cNvSpPr/>
          <p:nvPr/>
        </p:nvSpPr>
        <p:spPr>
          <a:xfrm>
            <a:off x="812800" y="2932584"/>
            <a:ext cx="10566400" cy="0"/>
          </a:xfrm>
          <a:prstGeom prst="line">
            <a:avLst/>
          </a:prstGeom>
          <a:noFill/>
          <a:ln w="12700">
            <a:solidFill>
              <a:srgbClr val="D6CDB8"/>
            </a:solidFill>
            <a:prstDash val="solid"/>
          </a:ln>
        </p:spPr>
        <p:txBody>
          <a:bodyPr/>
          <a:lstStyle/>
          <a:p>
            <a:endParaRPr lang="es-CO" noProof="0" dirty="0"/>
          </a:p>
        </p:txBody>
      </p:sp>
      <p:sp>
        <p:nvSpPr>
          <p:cNvPr id="8" name="Text 6"/>
          <p:cNvSpPr/>
          <p:nvPr/>
        </p:nvSpPr>
        <p:spPr>
          <a:xfrm>
            <a:off x="812800" y="2335615"/>
            <a:ext cx="3401060" cy="5588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Un subconjunto de argumentos</a:t>
            </a:r>
            <a:endParaRPr lang="es-CO" sz="1500" noProof="0" dirty="0">
              <a:latin typeface="Public Sans" charset="0"/>
              <a:ea typeface="Public Sans" charset="0"/>
              <a:cs typeface="Public Sans" charset="0"/>
            </a:endParaRPr>
          </a:p>
        </p:txBody>
      </p:sp>
      <p:sp>
        <p:nvSpPr>
          <p:cNvPr id="9" name="Text 7"/>
          <p:cNvSpPr/>
          <p:nvPr/>
        </p:nvSpPr>
        <p:spPr>
          <a:xfrm>
            <a:off x="4419600" y="2335615"/>
            <a:ext cx="7168388"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El texto completo del argumento final quedó registrado en 36 de los 92 casos, todos de la segunda tanda de entregas.</a:t>
            </a:r>
            <a:endParaRPr lang="es-CO" sz="1500" noProof="0" dirty="0">
              <a:latin typeface="Public Sans" charset="0"/>
              <a:ea typeface="Public Sans" charset="0"/>
              <a:cs typeface="Public Sans" charset="0"/>
            </a:endParaRPr>
          </a:p>
        </p:txBody>
      </p:sp>
      <p:sp>
        <p:nvSpPr>
          <p:cNvPr id="10" name="Shape 8"/>
          <p:cNvSpPr/>
          <p:nvPr/>
        </p:nvSpPr>
        <p:spPr>
          <a:xfrm>
            <a:off x="812800" y="3730153"/>
            <a:ext cx="10566400" cy="0"/>
          </a:xfrm>
          <a:prstGeom prst="line">
            <a:avLst/>
          </a:prstGeom>
          <a:noFill/>
          <a:ln w="12700">
            <a:solidFill>
              <a:srgbClr val="D6CDB8"/>
            </a:solidFill>
            <a:prstDash val="solid"/>
          </a:ln>
        </p:spPr>
        <p:txBody>
          <a:bodyPr/>
          <a:lstStyle/>
          <a:p>
            <a:endParaRPr lang="es-CO" noProof="0" dirty="0"/>
          </a:p>
        </p:txBody>
      </p:sp>
      <p:sp>
        <p:nvSpPr>
          <p:cNvPr id="13" name="Shape 11"/>
          <p:cNvSpPr/>
          <p:nvPr/>
        </p:nvSpPr>
        <p:spPr>
          <a:xfrm>
            <a:off x="812800" y="4261011"/>
            <a:ext cx="10566400" cy="0"/>
          </a:xfrm>
          <a:prstGeom prst="line">
            <a:avLst/>
          </a:prstGeom>
          <a:noFill/>
          <a:ln w="12700">
            <a:solidFill>
              <a:srgbClr val="D6CDB8"/>
            </a:solidFill>
            <a:prstDash val="solid"/>
          </a:ln>
        </p:spPr>
        <p:txBody>
          <a:bodyPr/>
          <a:lstStyle/>
          <a:p>
            <a:endParaRPr lang="es-CO" noProof="0" dirty="0"/>
          </a:p>
        </p:txBody>
      </p:sp>
      <p:sp>
        <p:nvSpPr>
          <p:cNvPr id="14" name="Text 12"/>
          <p:cNvSpPr/>
          <p:nvPr/>
        </p:nvSpPr>
        <p:spPr>
          <a:xfrm>
            <a:off x="812800" y="3057542"/>
            <a:ext cx="3401060" cy="5588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Ayudas externas</a:t>
            </a:r>
            <a:endParaRPr lang="es-CO" sz="1500" noProof="0" dirty="0">
              <a:latin typeface="Public Sans" charset="0"/>
              <a:ea typeface="Public Sans" charset="0"/>
              <a:cs typeface="Public Sans" charset="0"/>
            </a:endParaRPr>
          </a:p>
        </p:txBody>
      </p:sp>
      <p:sp>
        <p:nvSpPr>
          <p:cNvPr id="15" name="Text 13"/>
          <p:cNvSpPr/>
          <p:nvPr/>
        </p:nvSpPr>
        <p:spPr>
          <a:xfrm>
            <a:off x="4419600" y="3057542"/>
            <a:ext cx="7168388" cy="5588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WhatsApp, </a:t>
            </a:r>
            <a:r>
              <a:rPr lang="es-CO" sz="1500" noProof="0" dirty="0" err="1">
                <a:solidFill>
                  <a:srgbClr val="3E4A57"/>
                </a:solidFill>
                <a:latin typeface="Public Sans" pitchFamily="34" charset="0"/>
                <a:ea typeface="Public Sans" pitchFamily="34" charset="-122"/>
                <a:cs typeface="Public Sans" pitchFamily="34" charset="-120"/>
              </a:rPr>
              <a:t>Photomath</a:t>
            </a:r>
            <a:r>
              <a:rPr lang="es-CO" sz="1500" noProof="0" dirty="0">
                <a:solidFill>
                  <a:srgbClr val="3E4A57"/>
                </a:solidFill>
                <a:latin typeface="Public Sans" pitchFamily="34" charset="0"/>
                <a:ea typeface="Public Sans" pitchFamily="34" charset="-122"/>
                <a:cs typeface="Public Sans" pitchFamily="34" charset="-120"/>
              </a:rPr>
              <a:t> y otras IA: el tutor no puede imponer la autoría, solo dejar de certificarla.</a:t>
            </a:r>
            <a:endParaRPr lang="es-CO" sz="1500" noProof="0" dirty="0">
              <a:latin typeface="Public Sans" charset="0"/>
              <a:ea typeface="Public Sans" charset="0"/>
              <a:cs typeface="Public Sans" charset="0"/>
            </a:endParaRPr>
          </a:p>
        </p:txBody>
      </p:sp>
      <p:sp>
        <p:nvSpPr>
          <p:cNvPr id="18" name="Text 16"/>
          <p:cNvSpPr/>
          <p:nvPr/>
        </p:nvSpPr>
        <p:spPr>
          <a:xfrm>
            <a:off x="812800" y="3855100"/>
            <a:ext cx="3401060"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Detalles de la aplicación</a:t>
            </a:r>
            <a:endParaRPr lang="es-CO" sz="1500" noProof="0" dirty="0">
              <a:latin typeface="Public Sans" charset="0"/>
              <a:ea typeface="Public Sans" charset="0"/>
              <a:cs typeface="Public Sans" charset="0"/>
            </a:endParaRPr>
          </a:p>
        </p:txBody>
      </p:sp>
      <p:sp>
        <p:nvSpPr>
          <p:cNvPr id="19" name="Text 17"/>
          <p:cNvSpPr/>
          <p:nvPr/>
        </p:nvSpPr>
        <p:spPr>
          <a:xfrm>
            <a:off x="4419600" y="3855100"/>
            <a:ext cx="7168388"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Límite de mensajes gratuito.</a:t>
            </a:r>
            <a:endParaRPr lang="es-CO" sz="1500" noProof="0" dirty="0">
              <a:latin typeface="Public Sans" charset="0"/>
              <a:ea typeface="Public Sans" charset="0"/>
              <a:cs typeface="Public Sans" charset="0"/>
            </a:endParaRPr>
          </a:p>
        </p:txBody>
      </p:sp>
      <p:sp>
        <p:nvSpPr>
          <p:cNvPr id="20" name="Text 18"/>
          <p:cNvSpPr/>
          <p:nvPr/>
        </p:nvSpPr>
        <p:spPr>
          <a:xfrm>
            <a:off x="812800" y="6238242"/>
            <a:ext cx="4997577"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Inteligencia artificial como andamio cognitivo</a:t>
            </a:r>
            <a:endParaRPr lang="es-CO" sz="1200" noProof="0" dirty="0">
              <a:latin typeface="Public Sans" charset="0"/>
              <a:ea typeface="Public Sans" charset="0"/>
              <a:cs typeface="Public Sans" charset="0"/>
            </a:endParaRPr>
          </a:p>
        </p:txBody>
      </p:sp>
      <p:sp>
        <p:nvSpPr>
          <p:cNvPr id="21" name="Text 19"/>
          <p:cNvSpPr/>
          <p:nvPr/>
        </p:nvSpPr>
        <p:spPr>
          <a:xfrm>
            <a:off x="11146711" y="6238242"/>
            <a:ext cx="232489"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22</a:t>
            </a:r>
            <a:endParaRPr lang="es-CO" sz="1200" noProof="0" dirty="0">
              <a:latin typeface="Public Sans" charset="0"/>
              <a:ea typeface="Public Sans" charset="0"/>
              <a:cs typeface="Public Sans" charset="0"/>
            </a:endParaRPr>
          </a:p>
        </p:txBody>
      </p:sp>
      <p:sp>
        <p:nvSpPr>
          <p:cNvPr id="23" name="Rectángulo: esquinas redondeadas 22">
            <a:extLst>
              <a:ext uri="{FF2B5EF4-FFF2-40B4-BE49-F238E27FC236}">
                <a16:creationId xmlns:a16="http://schemas.microsoft.com/office/drawing/2014/main" id="{222F5044-B56E-3DCE-F0EA-E18C5E86E506}"/>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5" name="Imagen 24">
            <a:extLst>
              <a:ext uri="{FF2B5EF4-FFF2-40B4-BE49-F238E27FC236}">
                <a16:creationId xmlns:a16="http://schemas.microsoft.com/office/drawing/2014/main" id="{23396C9A-3E5B-4BD5-8F53-EC2207238EBA}"/>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6F3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CONCLUSIONES</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Tres ideas para llevar</a:t>
            </a:r>
            <a:endParaRPr lang="es-CO" sz="3200" noProof="0" dirty="0">
              <a:latin typeface="EB Garamond" charset="0"/>
              <a:ea typeface="EB Garamond" charset="0"/>
              <a:cs typeface="EB Garamond" charset="0"/>
            </a:endParaRPr>
          </a:p>
        </p:txBody>
      </p:sp>
      <p:sp>
        <p:nvSpPr>
          <p:cNvPr id="4" name="Shape 2"/>
          <p:cNvSpPr/>
          <p:nvPr/>
        </p:nvSpPr>
        <p:spPr>
          <a:xfrm>
            <a:off x="812800" y="1860550"/>
            <a:ext cx="10566400" cy="0"/>
          </a:xfrm>
          <a:prstGeom prst="line">
            <a:avLst/>
          </a:prstGeom>
          <a:noFill/>
          <a:ln w="12700">
            <a:solidFill>
              <a:srgbClr val="D6CDB8"/>
            </a:solidFill>
            <a:prstDash val="solid"/>
          </a:ln>
        </p:spPr>
        <p:txBody>
          <a:bodyPr/>
          <a:lstStyle/>
          <a:p>
            <a:endParaRPr lang="es-CO" noProof="0" dirty="0"/>
          </a:p>
        </p:txBody>
      </p:sp>
      <p:sp>
        <p:nvSpPr>
          <p:cNvPr id="5" name="Text 3"/>
          <p:cNvSpPr/>
          <p:nvPr/>
        </p:nvSpPr>
        <p:spPr>
          <a:xfrm>
            <a:off x="812800" y="2016758"/>
            <a:ext cx="749300" cy="647700"/>
          </a:xfrm>
          <a:prstGeom prst="rect">
            <a:avLst/>
          </a:prstGeom>
          <a:noFill/>
          <a:ln/>
        </p:spPr>
        <p:txBody>
          <a:bodyPr wrap="square" lIns="0" tIns="0" rIns="0" bIns="0" rtlCol="0" anchor="t">
            <a:normAutofit/>
          </a:bodyPr>
          <a:lstStyle/>
          <a:p>
            <a:pPr marL="0" indent="0" algn="l">
              <a:lnSpc>
                <a:spcPts val="3200"/>
              </a:lnSpc>
              <a:buNone/>
            </a:pPr>
            <a:r>
              <a:rPr lang="es-CO" sz="3200" b="1" noProof="0" dirty="0">
                <a:solidFill>
                  <a:srgbClr val="0F6B67"/>
                </a:solidFill>
                <a:latin typeface="EB Garamond" pitchFamily="18" charset="0"/>
                <a:ea typeface="EB Garamond" pitchFamily="18" charset="-122"/>
                <a:cs typeface="EB Garamond" pitchFamily="18" charset="-120"/>
              </a:rPr>
              <a:t>01</a:t>
            </a:r>
            <a:endParaRPr lang="es-CO" sz="3200" noProof="0" dirty="0">
              <a:latin typeface="EB Garamond" charset="0"/>
              <a:ea typeface="EB Garamond" charset="0"/>
              <a:cs typeface="EB Garamond" charset="0"/>
            </a:endParaRPr>
          </a:p>
        </p:txBody>
      </p:sp>
      <p:sp>
        <p:nvSpPr>
          <p:cNvPr id="6" name="Text 4"/>
          <p:cNvSpPr/>
          <p:nvPr/>
        </p:nvSpPr>
        <p:spPr>
          <a:xfrm>
            <a:off x="1765300" y="2016758"/>
            <a:ext cx="9902317"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El andamio sostuvo la estructura del argumento</a:t>
            </a:r>
            <a:endParaRPr lang="es-CO" sz="2000" noProof="0" dirty="0">
              <a:latin typeface="EB Garamond" charset="0"/>
              <a:ea typeface="EB Garamond" charset="0"/>
              <a:cs typeface="EB Garamond" charset="0"/>
            </a:endParaRPr>
          </a:p>
        </p:txBody>
      </p:sp>
      <p:sp>
        <p:nvSpPr>
          <p:cNvPr id="7" name="Text 5"/>
          <p:cNvSpPr/>
          <p:nvPr/>
        </p:nvSpPr>
        <p:spPr>
          <a:xfrm>
            <a:off x="1765300" y="2372358"/>
            <a:ext cx="9902317"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Afirmación, datos y garantía aparecen en más del 90 % de los argumentos finales.</a:t>
            </a:r>
            <a:endParaRPr lang="es-CO" sz="1500" noProof="0" dirty="0">
              <a:latin typeface="Public Sans" charset="0"/>
              <a:ea typeface="Public Sans" charset="0"/>
              <a:cs typeface="Public Sans" charset="0"/>
            </a:endParaRPr>
          </a:p>
        </p:txBody>
      </p:sp>
      <p:sp>
        <p:nvSpPr>
          <p:cNvPr id="8" name="Shape 6"/>
          <p:cNvSpPr/>
          <p:nvPr/>
        </p:nvSpPr>
        <p:spPr>
          <a:xfrm>
            <a:off x="812800" y="2797808"/>
            <a:ext cx="10566400" cy="0"/>
          </a:xfrm>
          <a:prstGeom prst="line">
            <a:avLst/>
          </a:prstGeom>
          <a:noFill/>
          <a:ln w="12700">
            <a:solidFill>
              <a:srgbClr val="D6CDB8"/>
            </a:solidFill>
            <a:prstDash val="solid"/>
          </a:ln>
        </p:spPr>
        <p:txBody>
          <a:bodyPr/>
          <a:lstStyle/>
          <a:p>
            <a:endParaRPr lang="es-CO" noProof="0" dirty="0"/>
          </a:p>
        </p:txBody>
      </p:sp>
      <p:sp>
        <p:nvSpPr>
          <p:cNvPr id="9" name="Text 7"/>
          <p:cNvSpPr/>
          <p:nvPr/>
        </p:nvSpPr>
        <p:spPr>
          <a:xfrm>
            <a:off x="812800" y="2954027"/>
            <a:ext cx="749300" cy="647700"/>
          </a:xfrm>
          <a:prstGeom prst="rect">
            <a:avLst/>
          </a:prstGeom>
          <a:noFill/>
          <a:ln/>
        </p:spPr>
        <p:txBody>
          <a:bodyPr wrap="square" lIns="0" tIns="0" rIns="0" bIns="0" rtlCol="0" anchor="t">
            <a:normAutofit/>
          </a:bodyPr>
          <a:lstStyle/>
          <a:p>
            <a:pPr marL="0" indent="0" algn="l">
              <a:lnSpc>
                <a:spcPts val="3200"/>
              </a:lnSpc>
              <a:buNone/>
            </a:pPr>
            <a:r>
              <a:rPr lang="es-CO" sz="3200" b="1" noProof="0" dirty="0">
                <a:solidFill>
                  <a:srgbClr val="0F6B67"/>
                </a:solidFill>
                <a:latin typeface="EB Garamond" pitchFamily="18" charset="0"/>
                <a:ea typeface="EB Garamond" pitchFamily="18" charset="-122"/>
                <a:cs typeface="EB Garamond" pitchFamily="18" charset="-120"/>
              </a:rPr>
              <a:t>02</a:t>
            </a:r>
            <a:endParaRPr lang="es-CO" sz="3200" noProof="0" dirty="0">
              <a:latin typeface="EB Garamond" charset="0"/>
              <a:ea typeface="EB Garamond" charset="0"/>
              <a:cs typeface="EB Garamond" charset="0"/>
            </a:endParaRPr>
          </a:p>
        </p:txBody>
      </p:sp>
      <p:sp>
        <p:nvSpPr>
          <p:cNvPr id="10" name="Text 8"/>
          <p:cNvSpPr/>
          <p:nvPr/>
        </p:nvSpPr>
        <p:spPr>
          <a:xfrm>
            <a:off x="1765300" y="2954027"/>
            <a:ext cx="9902317"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El argumento sigue a lo que el </a:t>
            </a:r>
            <a:r>
              <a:rPr lang="es-CO" sz="2000" b="1" noProof="0" dirty="0" err="1">
                <a:solidFill>
                  <a:srgbClr val="1C2B3A"/>
                </a:solidFill>
                <a:latin typeface="EB Garamond" pitchFamily="18" charset="0"/>
                <a:ea typeface="EB Garamond" pitchFamily="18" charset="-122"/>
                <a:cs typeface="EB Garamond" pitchFamily="18" charset="-120"/>
              </a:rPr>
              <a:t>prompt</a:t>
            </a:r>
            <a:r>
              <a:rPr lang="es-CO" sz="2000" b="1" noProof="0" dirty="0">
                <a:solidFill>
                  <a:srgbClr val="1C2B3A"/>
                </a:solidFill>
                <a:latin typeface="EB Garamond" pitchFamily="18" charset="0"/>
                <a:ea typeface="EB Garamond" pitchFamily="18" charset="-122"/>
                <a:cs typeface="EB Garamond" pitchFamily="18" charset="-120"/>
              </a:rPr>
              <a:t> hace visible</a:t>
            </a:r>
            <a:endParaRPr lang="es-CO" sz="2000" noProof="0" dirty="0">
              <a:latin typeface="EB Garamond" charset="0"/>
              <a:ea typeface="EB Garamond" charset="0"/>
              <a:cs typeface="EB Garamond" charset="0"/>
            </a:endParaRPr>
          </a:p>
        </p:txBody>
      </p:sp>
      <p:sp>
        <p:nvSpPr>
          <p:cNvPr id="11" name="Text 9"/>
          <p:cNvSpPr/>
          <p:nvPr/>
        </p:nvSpPr>
        <p:spPr>
          <a:xfrm>
            <a:off x="1765300" y="3309627"/>
            <a:ext cx="9902317"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Lo exigido antes del cierre apareció; el respaldo se quedó en la imagen que el tutor aceptó.</a:t>
            </a:r>
            <a:endParaRPr lang="es-CO" sz="1500" noProof="0" dirty="0">
              <a:latin typeface="Public Sans" charset="0"/>
              <a:ea typeface="Public Sans" charset="0"/>
              <a:cs typeface="Public Sans" charset="0"/>
            </a:endParaRPr>
          </a:p>
        </p:txBody>
      </p:sp>
      <p:sp>
        <p:nvSpPr>
          <p:cNvPr id="12" name="Shape 10"/>
          <p:cNvSpPr/>
          <p:nvPr/>
        </p:nvSpPr>
        <p:spPr>
          <a:xfrm>
            <a:off x="812800" y="3735077"/>
            <a:ext cx="10566400" cy="0"/>
          </a:xfrm>
          <a:prstGeom prst="line">
            <a:avLst/>
          </a:prstGeom>
          <a:noFill/>
          <a:ln w="12700">
            <a:solidFill>
              <a:srgbClr val="D6CDB8"/>
            </a:solidFill>
            <a:prstDash val="solid"/>
          </a:ln>
        </p:spPr>
        <p:txBody>
          <a:bodyPr/>
          <a:lstStyle/>
          <a:p>
            <a:endParaRPr lang="es-CO" noProof="0" dirty="0"/>
          </a:p>
        </p:txBody>
      </p:sp>
      <p:sp>
        <p:nvSpPr>
          <p:cNvPr id="13" name="Shape 11"/>
          <p:cNvSpPr/>
          <p:nvPr/>
        </p:nvSpPr>
        <p:spPr>
          <a:xfrm>
            <a:off x="812800" y="4669797"/>
            <a:ext cx="10566400" cy="0"/>
          </a:xfrm>
          <a:prstGeom prst="line">
            <a:avLst/>
          </a:prstGeom>
          <a:noFill/>
          <a:ln w="12700">
            <a:solidFill>
              <a:srgbClr val="D6CDB8"/>
            </a:solidFill>
            <a:prstDash val="solid"/>
          </a:ln>
        </p:spPr>
        <p:txBody>
          <a:bodyPr/>
          <a:lstStyle/>
          <a:p>
            <a:endParaRPr lang="es-CO" noProof="0" dirty="0"/>
          </a:p>
        </p:txBody>
      </p:sp>
      <p:sp>
        <p:nvSpPr>
          <p:cNvPr id="14" name="Text 12"/>
          <p:cNvSpPr/>
          <p:nvPr/>
        </p:nvSpPr>
        <p:spPr>
          <a:xfrm>
            <a:off x="812800" y="3891285"/>
            <a:ext cx="749300" cy="647700"/>
          </a:xfrm>
          <a:prstGeom prst="rect">
            <a:avLst/>
          </a:prstGeom>
          <a:noFill/>
          <a:ln/>
        </p:spPr>
        <p:txBody>
          <a:bodyPr wrap="square" lIns="0" tIns="0" rIns="0" bIns="0" rtlCol="0" anchor="t">
            <a:normAutofit/>
          </a:bodyPr>
          <a:lstStyle/>
          <a:p>
            <a:pPr marL="0" indent="0" algn="l">
              <a:lnSpc>
                <a:spcPts val="3200"/>
              </a:lnSpc>
              <a:buNone/>
            </a:pPr>
            <a:r>
              <a:rPr lang="es-CO" sz="3200" b="1" noProof="0" dirty="0">
                <a:solidFill>
                  <a:srgbClr val="0F6B67"/>
                </a:solidFill>
                <a:latin typeface="EB Garamond" pitchFamily="18" charset="0"/>
                <a:ea typeface="EB Garamond" pitchFamily="18" charset="-122"/>
                <a:cs typeface="EB Garamond" pitchFamily="18" charset="-120"/>
              </a:rPr>
              <a:t>03</a:t>
            </a:r>
            <a:endParaRPr lang="es-CO" sz="3200" noProof="0" dirty="0">
              <a:latin typeface="EB Garamond" charset="0"/>
              <a:ea typeface="EB Garamond" charset="0"/>
              <a:cs typeface="EB Garamond" charset="0"/>
            </a:endParaRPr>
          </a:p>
        </p:txBody>
      </p:sp>
      <p:sp>
        <p:nvSpPr>
          <p:cNvPr id="15" name="Text 13"/>
          <p:cNvSpPr/>
          <p:nvPr/>
        </p:nvSpPr>
        <p:spPr>
          <a:xfrm>
            <a:off x="1765300" y="3891285"/>
            <a:ext cx="9902317"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Diseñar el </a:t>
            </a:r>
            <a:r>
              <a:rPr lang="es-CO" sz="2000" b="1" noProof="0" dirty="0" err="1">
                <a:solidFill>
                  <a:srgbClr val="1C2B3A"/>
                </a:solidFill>
                <a:latin typeface="EB Garamond" pitchFamily="18" charset="0"/>
                <a:ea typeface="EB Garamond" pitchFamily="18" charset="-122"/>
                <a:cs typeface="EB Garamond" pitchFamily="18" charset="-120"/>
              </a:rPr>
              <a:t>prompt</a:t>
            </a:r>
            <a:r>
              <a:rPr lang="es-CO" sz="2000" b="1" noProof="0" dirty="0">
                <a:solidFill>
                  <a:srgbClr val="1C2B3A"/>
                </a:solidFill>
                <a:latin typeface="EB Garamond" pitchFamily="18" charset="0"/>
                <a:ea typeface="EB Garamond" pitchFamily="18" charset="-122"/>
                <a:cs typeface="EB Garamond" pitchFamily="18" charset="-120"/>
              </a:rPr>
              <a:t> es ejercer juicio docente</a:t>
            </a:r>
            <a:endParaRPr lang="es-CO" sz="2000" noProof="0" dirty="0">
              <a:latin typeface="EB Garamond" charset="0"/>
              <a:ea typeface="EB Garamond" charset="0"/>
              <a:cs typeface="EB Garamond" charset="0"/>
            </a:endParaRPr>
          </a:p>
        </p:txBody>
      </p:sp>
      <p:sp>
        <p:nvSpPr>
          <p:cNvPr id="16" name="Text 14"/>
          <p:cNvSpPr/>
          <p:nvPr/>
        </p:nvSpPr>
        <p:spPr>
          <a:xfrm>
            <a:off x="1765300" y="4246885"/>
            <a:ext cx="9902317"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3E4A57"/>
                </a:solidFill>
                <a:latin typeface="Public Sans" pitchFamily="34" charset="0"/>
                <a:ea typeface="Public Sans" pitchFamily="34" charset="-122"/>
                <a:cs typeface="Public Sans" pitchFamily="34" charset="-120"/>
              </a:rPr>
              <a:t>La próxima versión debe exigir un respaldo analítico y convertir la auditoría del tutor en tarea.</a:t>
            </a:r>
            <a:endParaRPr lang="es-CO" sz="1500" noProof="0" dirty="0">
              <a:latin typeface="Public Sans" charset="0"/>
              <a:ea typeface="Public Sans" charset="0"/>
              <a:cs typeface="Public Sans" charset="0"/>
            </a:endParaRPr>
          </a:p>
        </p:txBody>
      </p:sp>
      <p:sp>
        <p:nvSpPr>
          <p:cNvPr id="17" name="Text 15"/>
          <p:cNvSpPr/>
          <p:nvPr/>
        </p:nvSpPr>
        <p:spPr>
          <a:xfrm>
            <a:off x="812800" y="6238242"/>
            <a:ext cx="4997577"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Inteligencia artificial como andamio cognitivo</a:t>
            </a:r>
            <a:endParaRPr lang="es-CO" sz="1200" noProof="0" dirty="0">
              <a:latin typeface="Public Sans" charset="0"/>
              <a:ea typeface="Public Sans" charset="0"/>
              <a:cs typeface="Public Sans" charset="0"/>
            </a:endParaRPr>
          </a:p>
        </p:txBody>
      </p:sp>
      <p:sp>
        <p:nvSpPr>
          <p:cNvPr id="18" name="Text 16"/>
          <p:cNvSpPr/>
          <p:nvPr/>
        </p:nvSpPr>
        <p:spPr>
          <a:xfrm>
            <a:off x="11141552" y="6238242"/>
            <a:ext cx="237649"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23</a:t>
            </a:r>
            <a:endParaRPr lang="es-CO" sz="1200" noProof="0" dirty="0">
              <a:latin typeface="Public Sans" charset="0"/>
              <a:ea typeface="Public Sans" charset="0"/>
              <a:cs typeface="Public Sans" charset="0"/>
            </a:endParaRPr>
          </a:p>
        </p:txBody>
      </p:sp>
      <p:sp>
        <p:nvSpPr>
          <p:cNvPr id="20" name="Rectángulo: esquinas redondeadas 19">
            <a:extLst>
              <a:ext uri="{FF2B5EF4-FFF2-40B4-BE49-F238E27FC236}">
                <a16:creationId xmlns:a16="http://schemas.microsoft.com/office/drawing/2014/main" id="{5902FF68-2E75-FAD3-1ED5-304A62E8B82D}"/>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2" name="Imagen 21">
            <a:extLst>
              <a:ext uri="{FF2B5EF4-FFF2-40B4-BE49-F238E27FC236}">
                <a16:creationId xmlns:a16="http://schemas.microsoft.com/office/drawing/2014/main" id="{63F8F565-A021-D996-2136-0376794C9D35}"/>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C2B3A"/>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9DDDAC15-C9E4-4B41-AEB1-BB250DFA2217}"/>
              </a:ext>
            </a:extLst>
          </p:cNvPr>
          <p:cNvPicPr>
            <a:picLocks noChangeAspect="1"/>
          </p:cNvPicPr>
          <p:nvPr/>
        </p:nvPicPr>
        <p:blipFill>
          <a:blip r:embed="rId3">
            <a:alphaModFix amt="5000"/>
          </a:blip>
          <a:stretch>
            <a:fillRect/>
          </a:stretch>
        </p:blipFill>
        <p:spPr>
          <a:xfrm>
            <a:off x="6154391" y="1316199"/>
            <a:ext cx="5541801" cy="5541801"/>
          </a:xfrm>
          <a:prstGeom prst="rect">
            <a:avLst/>
          </a:prstGeom>
        </p:spPr>
      </p:pic>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8FD3CC"/>
                </a:solidFill>
                <a:latin typeface="Public Sans" pitchFamily="34" charset="0"/>
                <a:ea typeface="Public Sans" pitchFamily="34" charset="-122"/>
                <a:cs typeface="Public Sans" pitchFamily="34" charset="-120"/>
              </a:rPr>
              <a:t>PARA LLEVAR</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2461258"/>
            <a:ext cx="10883392" cy="1590040"/>
          </a:xfrm>
          <a:prstGeom prst="rect">
            <a:avLst/>
          </a:prstGeom>
          <a:noFill/>
          <a:ln/>
        </p:spPr>
        <p:txBody>
          <a:bodyPr wrap="square" lIns="0" tIns="0" rIns="0" bIns="0" rtlCol="0" anchor="t">
            <a:normAutofit/>
          </a:bodyPr>
          <a:lstStyle/>
          <a:p>
            <a:pPr marL="0" indent="0" algn="l">
              <a:lnSpc>
                <a:spcPts val="6160"/>
              </a:lnSpc>
              <a:buNone/>
            </a:pPr>
            <a:r>
              <a:rPr lang="es-CO" sz="5600" b="0" i="1" noProof="0" dirty="0">
                <a:solidFill>
                  <a:srgbClr val="F6F3EC"/>
                </a:solidFill>
                <a:latin typeface="EB Garamond" pitchFamily="18" charset="0"/>
                <a:ea typeface="EB Garamond" pitchFamily="18" charset="-122"/>
                <a:cs typeface="EB Garamond" pitchFamily="18" charset="-120"/>
              </a:rPr>
              <a:t>Un resultado correcto sin garantía es una afirmación, no un argumento.</a:t>
            </a:r>
            <a:endParaRPr lang="es-CO" sz="5600" noProof="0" dirty="0">
              <a:latin typeface="EB Garamond" charset="0"/>
              <a:ea typeface="EB Garamond" charset="0"/>
              <a:cs typeface="EB Garamond" charset="0"/>
            </a:endParaRPr>
          </a:p>
        </p:txBody>
      </p:sp>
      <p:sp>
        <p:nvSpPr>
          <p:cNvPr id="5" name="Text 3"/>
          <p:cNvSpPr/>
          <p:nvPr/>
        </p:nvSpPr>
        <p:spPr>
          <a:xfrm>
            <a:off x="812800" y="5778500"/>
            <a:ext cx="10883392" cy="292100"/>
          </a:xfrm>
          <a:prstGeom prst="rect">
            <a:avLst/>
          </a:prstGeom>
          <a:noFill/>
          <a:ln/>
        </p:spPr>
        <p:txBody>
          <a:bodyPr wrap="square" lIns="0" tIns="0" rIns="0" bIns="0" rtlCol="0" anchor="t">
            <a:normAutofit/>
          </a:bodyPr>
          <a:lstStyle/>
          <a:p>
            <a:pPr marL="0" indent="0" algn="l">
              <a:lnSpc>
                <a:spcPts val="2100"/>
              </a:lnSpc>
              <a:buNone/>
            </a:pPr>
            <a:r>
              <a:rPr lang="es-CO" sz="1500" noProof="0" dirty="0">
                <a:solidFill>
                  <a:srgbClr val="B9C3CC"/>
                </a:solidFill>
                <a:latin typeface="Public Sans" pitchFamily="34" charset="0"/>
                <a:ea typeface="Public Sans" pitchFamily="34" charset="-122"/>
                <a:cs typeface="Public Sans" pitchFamily="34" charset="-120"/>
              </a:rPr>
              <a:t>Héctor Enrique Banquez Buendía · Cartagena</a:t>
            </a:r>
            <a:endParaRPr lang="es-CO" sz="1500" noProof="0" dirty="0">
              <a:latin typeface="Public Sans" charset="0"/>
              <a:ea typeface="Public Sans" charset="0"/>
              <a:cs typeface="Public Sans" charset="0"/>
            </a:endParaRPr>
          </a:p>
        </p:txBody>
      </p:sp>
      <p:sp>
        <p:nvSpPr>
          <p:cNvPr id="7" name="Rectángulo: esquinas redondeadas 6">
            <a:extLst>
              <a:ext uri="{FF2B5EF4-FFF2-40B4-BE49-F238E27FC236}">
                <a16:creationId xmlns:a16="http://schemas.microsoft.com/office/drawing/2014/main" id="{EF313603-9757-FBA8-EE2A-F4A3F876EB87}"/>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9" name="Imagen 8">
            <a:extLst>
              <a:ext uri="{FF2B5EF4-FFF2-40B4-BE49-F238E27FC236}">
                <a16:creationId xmlns:a16="http://schemas.microsoft.com/office/drawing/2014/main" id="{AFFBF7FE-32C9-FA47-F421-F28DEACD5E35}"/>
              </a:ext>
            </a:extLst>
          </p:cNvPr>
          <p:cNvPicPr>
            <a:picLocks noChangeAspect="1"/>
          </p:cNvPicPr>
          <p:nvPr/>
        </p:nvPicPr>
        <p:blipFill>
          <a:blip r:embed="rId4"/>
          <a:stretch>
            <a:fillRect/>
          </a:stretch>
        </p:blipFill>
        <p:spPr>
          <a:xfrm>
            <a:off x="9355433" y="381859"/>
            <a:ext cx="2611389" cy="42436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C2B3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1018073" y="1575038"/>
            <a:ext cx="10883392" cy="772160"/>
          </a:xfrm>
          <a:prstGeom prst="rect">
            <a:avLst/>
          </a:prstGeom>
          <a:noFill/>
          <a:ln/>
        </p:spPr>
        <p:txBody>
          <a:bodyPr wrap="square" lIns="0" tIns="0" rIns="0" bIns="0" rtlCol="0" anchor="t">
            <a:normAutofit/>
          </a:bodyPr>
          <a:lstStyle/>
          <a:p>
            <a:pPr marL="0" indent="0" algn="l">
              <a:lnSpc>
                <a:spcPts val="5880"/>
              </a:lnSpc>
              <a:buNone/>
            </a:pPr>
            <a:r>
              <a:rPr lang="es-CO" sz="5600" b="1" i="0" noProof="0" dirty="0">
                <a:solidFill>
                  <a:srgbClr val="F6F3EC"/>
                </a:solidFill>
                <a:latin typeface="EB Garamond" pitchFamily="18" charset="0"/>
                <a:ea typeface="EB Garamond" pitchFamily="18" charset="-122"/>
                <a:cs typeface="EB Garamond" pitchFamily="18" charset="-120"/>
              </a:rPr>
              <a:t>¡Muchas gracias!</a:t>
            </a:r>
            <a:endParaRPr lang="es-CO" sz="5600" noProof="0" dirty="0">
              <a:latin typeface="EB Garamond" charset="0"/>
              <a:ea typeface="EB Garamond" charset="0"/>
              <a:cs typeface="EB Garamond" charset="0"/>
            </a:endParaRPr>
          </a:p>
        </p:txBody>
      </p:sp>
      <p:sp>
        <p:nvSpPr>
          <p:cNvPr id="7" name="Rectángulo: esquinas redondeadas 6">
            <a:extLst>
              <a:ext uri="{FF2B5EF4-FFF2-40B4-BE49-F238E27FC236}">
                <a16:creationId xmlns:a16="http://schemas.microsoft.com/office/drawing/2014/main" id="{19950947-AB68-4FBF-33EF-3D450A21E7C9}"/>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9" name="Imagen 8">
            <a:extLst>
              <a:ext uri="{FF2B5EF4-FFF2-40B4-BE49-F238E27FC236}">
                <a16:creationId xmlns:a16="http://schemas.microsoft.com/office/drawing/2014/main" id="{F6978AB7-5E1C-31D4-5ED8-E8BA26393CD5}"/>
              </a:ext>
            </a:extLst>
          </p:cNvPr>
          <p:cNvPicPr>
            <a:picLocks noChangeAspect="1"/>
          </p:cNvPicPr>
          <p:nvPr/>
        </p:nvPicPr>
        <p:blipFill>
          <a:blip r:embed="rId3"/>
          <a:stretch>
            <a:fillRect/>
          </a:stretch>
        </p:blipFill>
        <p:spPr>
          <a:xfrm>
            <a:off x="9355433" y="381859"/>
            <a:ext cx="2611389" cy="424367"/>
          </a:xfrm>
          <a:prstGeom prst="rect">
            <a:avLst/>
          </a:prstGeom>
        </p:spPr>
      </p:pic>
      <p:sp>
        <p:nvSpPr>
          <p:cNvPr id="11" name="Text 13">
            <a:extLst>
              <a:ext uri="{FF2B5EF4-FFF2-40B4-BE49-F238E27FC236}">
                <a16:creationId xmlns:a16="http://schemas.microsoft.com/office/drawing/2014/main" id="{694CE8A0-2A4C-63B4-744F-CB1E73B59641}"/>
              </a:ext>
            </a:extLst>
          </p:cNvPr>
          <p:cNvSpPr/>
          <p:nvPr/>
        </p:nvSpPr>
        <p:spPr>
          <a:xfrm>
            <a:off x="1018073" y="3068866"/>
            <a:ext cx="8595360" cy="1625116"/>
          </a:xfrm>
          <a:prstGeom prst="rect">
            <a:avLst/>
          </a:prstGeom>
          <a:noFill/>
          <a:ln/>
        </p:spPr>
        <p:txBody>
          <a:bodyPr wrap="square" lIns="0" tIns="0" rIns="0" bIns="0" rtlCol="0" anchor="ctr"/>
          <a:lstStyle/>
          <a:p>
            <a:pPr marL="0" indent="0">
              <a:buNone/>
            </a:pPr>
            <a:r>
              <a:rPr lang="es-CO" sz="1600" noProof="0" dirty="0">
                <a:solidFill>
                  <a:schemeClr val="accent3">
                    <a:lumMod val="60000"/>
                    <a:lumOff val="40000"/>
                  </a:schemeClr>
                </a:solidFill>
                <a:latin typeface="Calibri" pitchFamily="34" charset="0"/>
                <a:ea typeface="Calibri" pitchFamily="34" charset="-122"/>
                <a:cs typeface="Calibri" pitchFamily="34" charset="-120"/>
              </a:rPr>
              <a:t>Héctor Enrique Banquez Buendía · Cartagena de Indias, Colombia</a:t>
            </a:r>
          </a:p>
          <a:p>
            <a:pPr marL="0" indent="0">
              <a:buNone/>
            </a:pPr>
            <a:endParaRPr lang="es-CO" sz="1600" noProof="0" dirty="0">
              <a:solidFill>
                <a:schemeClr val="accent3">
                  <a:lumMod val="60000"/>
                  <a:lumOff val="40000"/>
                </a:schemeClr>
              </a:solidFill>
              <a:latin typeface="Calibri" pitchFamily="34" charset="0"/>
              <a:ea typeface="Calibri" pitchFamily="34" charset="-122"/>
              <a:cs typeface="Calibri" pitchFamily="34" charset="-120"/>
            </a:endParaRPr>
          </a:p>
          <a:p>
            <a:pPr marL="0" indent="0">
              <a:buNone/>
            </a:pPr>
            <a:r>
              <a:rPr lang="es-CO" sz="1600" noProof="0" dirty="0">
                <a:solidFill>
                  <a:schemeClr val="accent3">
                    <a:lumMod val="60000"/>
                    <a:lumOff val="40000"/>
                  </a:schemeClr>
                </a:solidFill>
                <a:latin typeface="Calibri" pitchFamily="34" charset="0"/>
                <a:ea typeface="Calibri" pitchFamily="34" charset="-122"/>
                <a:cs typeface="Calibri" pitchFamily="34" charset="-120"/>
              </a:rPr>
              <a:t>bahecbu@gmail.com</a:t>
            </a:r>
          </a:p>
          <a:p>
            <a:r>
              <a:rPr lang="es-CO" sz="1600" noProof="0" dirty="0">
                <a:solidFill>
                  <a:schemeClr val="accent3">
                    <a:lumMod val="60000"/>
                    <a:lumOff val="40000"/>
                  </a:schemeClr>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https://www.linkedin.com/in/hectorbanquez/</a:t>
            </a:r>
            <a:r>
              <a:rPr lang="es-CO" sz="1600" noProof="0" dirty="0">
                <a:solidFill>
                  <a:schemeClr val="accent3">
                    <a:lumMod val="60000"/>
                    <a:lumOff val="40000"/>
                  </a:schemeClr>
                </a:solidFill>
                <a:latin typeface="Calibri" pitchFamily="34" charset="0"/>
                <a:ea typeface="Calibri" pitchFamily="34" charset="-122"/>
                <a:cs typeface="Calibri" pitchFamily="34" charset="-120"/>
              </a:rPr>
              <a:t> </a:t>
            </a:r>
          </a:p>
          <a:p>
            <a:endParaRPr lang="es-CO" sz="1600" noProof="0" dirty="0">
              <a:solidFill>
                <a:schemeClr val="accent3">
                  <a:lumMod val="60000"/>
                  <a:lumOff val="40000"/>
                </a:schemeClr>
              </a:solidFill>
              <a:latin typeface="Calibri" pitchFamily="34" charset="0"/>
              <a:ea typeface="Calibri" pitchFamily="34" charset="-122"/>
              <a:cs typeface="Calibri" pitchFamily="34" charset="-120"/>
            </a:endParaRPr>
          </a:p>
          <a:p>
            <a:pPr marL="0" indent="0">
              <a:buNone/>
            </a:pPr>
            <a:r>
              <a:rPr lang="es-CO" sz="1600" noProof="0" dirty="0">
                <a:solidFill>
                  <a:schemeClr val="accent3">
                    <a:lumMod val="60000"/>
                    <a:lumOff val="40000"/>
                  </a:schemeClr>
                </a:solidFill>
                <a:latin typeface="Calibri" pitchFamily="34" charset="0"/>
                <a:ea typeface="Calibri" pitchFamily="34" charset="-122"/>
                <a:cs typeface="Calibri" pitchFamily="34" charset="-120"/>
              </a:rPr>
              <a:t>Proyecto: </a:t>
            </a:r>
            <a:r>
              <a:rPr lang="es-CO" sz="1600" noProof="0" dirty="0">
                <a:solidFill>
                  <a:schemeClr val="accent3">
                    <a:lumMod val="60000"/>
                    <a:lumOff val="40000"/>
                  </a:schemeClr>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www.didaxislab.com</a:t>
            </a:r>
            <a:r>
              <a:rPr lang="es-CO" sz="1600" noProof="0" dirty="0">
                <a:solidFill>
                  <a:schemeClr val="accent3">
                    <a:lumMod val="60000"/>
                    <a:lumOff val="40000"/>
                  </a:schemeClr>
                </a:solidFill>
                <a:latin typeface="Calibri" pitchFamily="34" charset="0"/>
                <a:ea typeface="Calibri" pitchFamily="34" charset="-122"/>
                <a:cs typeface="Calibri" pitchFamily="34" charset="-120"/>
              </a:rPr>
              <a:t> </a:t>
            </a:r>
          </a:p>
          <a:p>
            <a:pPr marL="0" indent="0">
              <a:buNone/>
            </a:pPr>
            <a:r>
              <a:rPr lang="es-CO" sz="1400" noProof="0" dirty="0">
                <a:solidFill>
                  <a:schemeClr val="accent3">
                    <a:lumMod val="60000"/>
                    <a:lumOff val="40000"/>
                  </a:schemeClr>
                </a:solidFill>
                <a:latin typeface="Calibri" pitchFamily="34" charset="0"/>
                <a:ea typeface="Calibri" pitchFamily="34" charset="-122"/>
                <a:cs typeface="Calibri" pitchFamily="34" charset="-120"/>
              </a:rPr>
              <a:t>Sitio web con simuladores interactivos de matemáticas</a:t>
            </a:r>
            <a:endParaRPr lang="es-CO" sz="1400" noProof="0" dirty="0">
              <a:solidFill>
                <a:schemeClr val="accent3">
                  <a:lumMod val="60000"/>
                  <a:lumOff val="40000"/>
                </a:schemeClr>
              </a:solidFill>
            </a:endParaRPr>
          </a:p>
        </p:txBody>
      </p:sp>
      <p:pic>
        <p:nvPicPr>
          <p:cNvPr id="13" name="Imagen 12">
            <a:extLst>
              <a:ext uri="{FF2B5EF4-FFF2-40B4-BE49-F238E27FC236}">
                <a16:creationId xmlns:a16="http://schemas.microsoft.com/office/drawing/2014/main" id="{294E308D-0CA0-E4BF-BFC0-E5C2630A8D25}"/>
              </a:ext>
            </a:extLst>
          </p:cNvPr>
          <p:cNvPicPr>
            <a:picLocks noChangeAspect="1"/>
          </p:cNvPicPr>
          <p:nvPr/>
        </p:nvPicPr>
        <p:blipFill>
          <a:blip r:embed="rId6">
            <a:alphaModFix amt="20000"/>
          </a:blip>
          <a:stretch>
            <a:fillRect/>
          </a:stretch>
        </p:blipFill>
        <p:spPr>
          <a:xfrm>
            <a:off x="7786561" y="2347198"/>
            <a:ext cx="4723817" cy="4723817"/>
          </a:xfrm>
          <a:prstGeom prst="rect">
            <a:avLst/>
          </a:prstGeom>
        </p:spPr>
      </p:pic>
      <p:pic>
        <p:nvPicPr>
          <p:cNvPr id="15" name="Imagen 14">
            <a:extLst>
              <a:ext uri="{FF2B5EF4-FFF2-40B4-BE49-F238E27FC236}">
                <a16:creationId xmlns:a16="http://schemas.microsoft.com/office/drawing/2014/main" id="{6BEAE122-F372-5A45-2A6C-E08DC8CC678E}"/>
              </a:ext>
            </a:extLst>
          </p:cNvPr>
          <p:cNvPicPr>
            <a:picLocks noChangeAspect="1"/>
          </p:cNvPicPr>
          <p:nvPr/>
        </p:nvPicPr>
        <p:blipFill>
          <a:blip r:embed="rId7"/>
          <a:stretch>
            <a:fillRect/>
          </a:stretch>
        </p:blipFill>
        <p:spPr>
          <a:xfrm>
            <a:off x="8523832" y="1798630"/>
            <a:ext cx="1117590" cy="1117590"/>
          </a:xfrm>
          <a:prstGeom prst="rect">
            <a:avLst/>
          </a:prstGeom>
        </p:spPr>
      </p:pic>
      <p:sp>
        <p:nvSpPr>
          <p:cNvPr id="16" name="CuadroTexto 15">
            <a:extLst>
              <a:ext uri="{FF2B5EF4-FFF2-40B4-BE49-F238E27FC236}">
                <a16:creationId xmlns:a16="http://schemas.microsoft.com/office/drawing/2014/main" id="{DD2B6184-F60F-2E17-63A8-3C5300CB177B}"/>
              </a:ext>
            </a:extLst>
          </p:cNvPr>
          <p:cNvSpPr txBox="1"/>
          <p:nvPr/>
        </p:nvSpPr>
        <p:spPr>
          <a:xfrm>
            <a:off x="7843454" y="2967102"/>
            <a:ext cx="2675732" cy="307777"/>
          </a:xfrm>
          <a:prstGeom prst="rect">
            <a:avLst/>
          </a:prstGeom>
          <a:noFill/>
        </p:spPr>
        <p:txBody>
          <a:bodyPr wrap="none" rtlCol="0">
            <a:spAutoFit/>
          </a:bodyPr>
          <a:lstStyle/>
          <a:p>
            <a:r>
              <a:rPr lang="es-CO" sz="1400" dirty="0">
                <a:solidFill>
                  <a:srgbClr val="FFFFFF"/>
                </a:solidFill>
              </a:rPr>
              <a:t>Materiales de la investigación</a:t>
            </a:r>
          </a:p>
        </p:txBody>
      </p:sp>
      <p:pic>
        <p:nvPicPr>
          <p:cNvPr id="18" name="Imagen 17">
            <a:extLst>
              <a:ext uri="{FF2B5EF4-FFF2-40B4-BE49-F238E27FC236}">
                <a16:creationId xmlns:a16="http://schemas.microsoft.com/office/drawing/2014/main" id="{DE5EE750-CB9D-BB18-D636-4ABDAEDDC67B}"/>
              </a:ext>
            </a:extLst>
          </p:cNvPr>
          <p:cNvPicPr>
            <a:picLocks noChangeAspect="1"/>
          </p:cNvPicPr>
          <p:nvPr/>
        </p:nvPicPr>
        <p:blipFill>
          <a:blip r:embed="rId8"/>
          <a:srcRect l="10101" t="13878" r="9267" b="28844"/>
          <a:stretch>
            <a:fillRect/>
          </a:stretch>
        </p:blipFill>
        <p:spPr>
          <a:xfrm>
            <a:off x="7911036" y="3376643"/>
            <a:ext cx="2540567" cy="255269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ECE6D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ANEXO 1</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Rúbrica Toulmin y reglas de codificación</a:t>
            </a:r>
            <a:endParaRPr lang="es-CO" sz="3200" noProof="0" dirty="0">
              <a:latin typeface="EB Garamond" charset="0"/>
              <a:ea typeface="EB Garamond" charset="0"/>
              <a:cs typeface="EB Garamond" charset="0"/>
            </a:endParaRPr>
          </a:p>
        </p:txBody>
      </p:sp>
      <p:graphicFrame>
        <p:nvGraphicFramePr>
          <p:cNvPr id="4" name="Table 0"/>
          <p:cNvGraphicFramePr>
            <a:graphicFrameLocks noGrp="1"/>
          </p:cNvGraphicFramePr>
          <p:nvPr>
            <p:extLst>
              <p:ext uri="{D42A27DB-BD31-4B8C-83A1-F6EECF244321}">
                <p14:modId xmlns:p14="http://schemas.microsoft.com/office/powerpoint/2010/main" val="1361063868"/>
              </p:ext>
            </p:extLst>
          </p:nvPr>
        </p:nvGraphicFramePr>
        <p:xfrm>
          <a:off x="822960" y="1813560"/>
          <a:ext cx="10556240" cy="2311400"/>
        </p:xfrm>
        <a:graphic>
          <a:graphicData uri="http://schemas.openxmlformats.org/drawingml/2006/table">
            <a:tbl>
              <a:tblPr/>
              <a:tblGrid>
                <a:gridCol w="2111248">
                  <a:extLst>
                    <a:ext uri="{9D8B030D-6E8A-4147-A177-3AD203B41FA5}">
                      <a16:colId xmlns:a16="http://schemas.microsoft.com/office/drawing/2014/main" val="20000"/>
                    </a:ext>
                  </a:extLst>
                </a:gridCol>
                <a:gridCol w="4222496">
                  <a:extLst>
                    <a:ext uri="{9D8B030D-6E8A-4147-A177-3AD203B41FA5}">
                      <a16:colId xmlns:a16="http://schemas.microsoft.com/office/drawing/2014/main" val="20001"/>
                    </a:ext>
                  </a:extLst>
                </a:gridCol>
                <a:gridCol w="4222496">
                  <a:extLst>
                    <a:ext uri="{9D8B030D-6E8A-4147-A177-3AD203B41FA5}">
                      <a16:colId xmlns:a16="http://schemas.microsoft.com/office/drawing/2014/main" val="20002"/>
                    </a:ext>
                  </a:extLst>
                </a:gridCol>
              </a:tblGrid>
              <a:tr h="330200">
                <a:tc>
                  <a:txBody>
                    <a:bodyPr/>
                    <a:lstStyle/>
                    <a:p>
                      <a:pPr marL="0" indent="0">
                        <a:lnSpc>
                          <a:spcPts val="1680"/>
                        </a:lnSpc>
                        <a:buNone/>
                      </a:pPr>
                      <a:r>
                        <a:rPr lang="es-CO" sz="1200" b="1" noProof="0" dirty="0">
                          <a:solidFill>
                            <a:srgbClr val="1C2B3A"/>
                          </a:solidFill>
                          <a:latin typeface="Public Sans" pitchFamily="34" charset="0"/>
                          <a:ea typeface="Public Sans" pitchFamily="34" charset="-122"/>
                          <a:cs typeface="Public Sans" pitchFamily="34" charset="-120"/>
                        </a:rPr>
                        <a:t>Elemento</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AFABA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AFABA0"/>
                      </a:solidFill>
                      <a:prstDash val="solid"/>
                      <a:round/>
                      <a:headEnd type="none" w="med" len="med"/>
                      <a:tailEnd type="none" w="med" len="med"/>
                    </a:lnB>
                    <a:solidFill>
                      <a:srgbClr val="DBD5C8"/>
                    </a:solidFill>
                  </a:tcPr>
                </a:tc>
                <a:tc>
                  <a:txBody>
                    <a:bodyPr/>
                    <a:lstStyle/>
                    <a:p>
                      <a:pPr marL="0" indent="0">
                        <a:lnSpc>
                          <a:spcPts val="1680"/>
                        </a:lnSpc>
                        <a:buNone/>
                      </a:pPr>
                      <a:r>
                        <a:rPr lang="es-CO" sz="1200" b="1" noProof="0" dirty="0">
                          <a:solidFill>
                            <a:srgbClr val="1C2B3A"/>
                          </a:solidFill>
                          <a:latin typeface="Public Sans" pitchFamily="34" charset="0"/>
                          <a:ea typeface="Public Sans" pitchFamily="34" charset="-122"/>
                          <a:cs typeface="Public Sans" pitchFamily="34" charset="-120"/>
                        </a:rPr>
                        <a:t>Nivel 2</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AFABA0"/>
                      </a:solidFill>
                      <a:prstDash val="solid"/>
                      <a:round/>
                      <a:headEnd type="none" w="med" len="med"/>
                      <a:tailEnd type="none" w="med" len="med"/>
                    </a:lnL>
                    <a:lnR w="12700" cap="flat" cmpd="sng" algn="ctr">
                      <a:solidFill>
                        <a:srgbClr val="AFABA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AFABA0"/>
                      </a:solidFill>
                      <a:prstDash val="solid"/>
                      <a:round/>
                      <a:headEnd type="none" w="med" len="med"/>
                      <a:tailEnd type="none" w="med" len="med"/>
                    </a:lnB>
                    <a:solidFill>
                      <a:srgbClr val="DBD5C8"/>
                    </a:solidFill>
                  </a:tcPr>
                </a:tc>
                <a:tc>
                  <a:txBody>
                    <a:bodyPr/>
                    <a:lstStyle/>
                    <a:p>
                      <a:pPr marL="0" indent="0">
                        <a:lnSpc>
                          <a:spcPts val="1680"/>
                        </a:lnSpc>
                        <a:buNone/>
                      </a:pPr>
                      <a:r>
                        <a:rPr lang="es-CO" sz="1200" b="1" noProof="0" dirty="0">
                          <a:solidFill>
                            <a:srgbClr val="1C2B3A"/>
                          </a:solidFill>
                          <a:latin typeface="Public Sans" pitchFamily="34" charset="0"/>
                          <a:ea typeface="Public Sans" pitchFamily="34" charset="-122"/>
                          <a:cs typeface="Public Sans" pitchFamily="34" charset="-120"/>
                        </a:rPr>
                        <a:t>Nivel 1</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AFABA0"/>
                      </a:solidFill>
                      <a:prstDash val="solid"/>
                      <a:round/>
                      <a:headEnd type="none" w="med" len="med"/>
                      <a:tailEnd type="none" w="med" len="med"/>
                    </a:lnL>
                    <a:lnR w="12700" cap="flat" cmpd="sng" algn="ctr">
                      <a:solidFill>
                        <a:srgbClr val="AFABA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AFABA0"/>
                      </a:solidFill>
                      <a:prstDash val="solid"/>
                      <a:round/>
                      <a:headEnd type="none" w="med" len="med"/>
                      <a:tailEnd type="none" w="med" len="med"/>
                    </a:lnB>
                    <a:solidFill>
                      <a:srgbClr val="DBD5C8"/>
                    </a:solidFill>
                  </a:tcPr>
                </a:tc>
                <a:extLst>
                  <a:ext uri="{0D108BD9-81ED-4DB2-BD59-A6C34878D82A}">
                    <a16:rowId xmlns:a16="http://schemas.microsoft.com/office/drawing/2014/main" val="10000"/>
                  </a:ext>
                </a:extLst>
              </a:tr>
              <a:tr h="330200">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Afirmación</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AFABA0"/>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Medidas y área máxima, con unidades</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AFABA0"/>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Resultado parcial, tentativo o sin unidades</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AFABA0"/>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extLst>
                  <a:ext uri="{0D108BD9-81ED-4DB2-BD59-A6C34878D82A}">
                    <a16:rowId xmlns:a16="http://schemas.microsoft.com/office/drawing/2014/main" val="10001"/>
                  </a:ext>
                </a:extLst>
              </a:tr>
              <a:tr h="330200">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Datos</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Restricción, función de área y derivada o vértice</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Falta alguno de los tres o hay errores</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extLst>
                  <a:ext uri="{0D108BD9-81ED-4DB2-BD59-A6C34878D82A}">
                    <a16:rowId xmlns:a16="http://schemas.microsoft.com/office/drawing/2014/main" val="10002"/>
                  </a:ext>
                </a:extLst>
              </a:tr>
              <a:tr h="330200">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Garantía</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Conecta un criterio válido con el máximo</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Nombra un dato sin conectarlo o razona en círculo</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extLst>
                  <a:ext uri="{0D108BD9-81ED-4DB2-BD59-A6C34878D82A}">
                    <a16:rowId xmlns:a16="http://schemas.microsoft.com/office/drawing/2014/main" val="10003"/>
                  </a:ext>
                </a:extLst>
              </a:tr>
              <a:tr h="330200">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Respaldo</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Explica por qué funciona el criterio</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Solo una imagen: «abre hacia abajo»</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extLst>
                  <a:ext uri="{0D108BD9-81ED-4DB2-BD59-A6C34878D82A}">
                    <a16:rowId xmlns:a16="http://schemas.microsoft.com/office/drawing/2014/main" val="10004"/>
                  </a:ext>
                </a:extLst>
              </a:tr>
              <a:tr h="330200">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Condiciones</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Dominio y alcance global, ligados</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Solo el dominio o solo el alcance global</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extLst>
                  <a:ext uri="{0D108BD9-81ED-4DB2-BD59-A6C34878D82A}">
                    <a16:rowId xmlns:a16="http://schemas.microsoft.com/office/drawing/2014/main" val="10005"/>
                  </a:ext>
                </a:extLst>
              </a:tr>
              <a:tr h="330200">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Objeciones</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Analiza los extremos o por qué A′ = 0 no basta</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tc>
                  <a:txBody>
                    <a:bodyPr/>
                    <a:lstStyle/>
                    <a:p>
                      <a:pPr marL="0" indent="0">
                        <a:lnSpc>
                          <a:spcPts val="1680"/>
                        </a:lnSpc>
                        <a:buNone/>
                      </a:pPr>
                      <a:r>
                        <a:rPr lang="es-CO" sz="1200" noProof="0" dirty="0">
                          <a:solidFill>
                            <a:srgbClr val="1C2B3A"/>
                          </a:solidFill>
                          <a:latin typeface="Public Sans" pitchFamily="34" charset="0"/>
                          <a:ea typeface="Public Sans" pitchFamily="34" charset="-122"/>
                          <a:cs typeface="Public Sans" pitchFamily="34" charset="-120"/>
                        </a:rPr>
                        <a:t>Nombra una excepción sin analizarla</a:t>
                      </a:r>
                      <a:endParaRPr lang="es-CO" sz="1200" noProof="0" dirty="0">
                        <a:latin typeface="Public Sans" charset="0"/>
                        <a:ea typeface="Public Sans" charset="0"/>
                        <a:cs typeface="Public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BCB8AD"/>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Text 3"/>
          <p:cNvSpPr/>
          <p:nvPr/>
        </p:nvSpPr>
        <p:spPr>
          <a:xfrm>
            <a:off x="812800" y="6238242"/>
            <a:ext cx="5381625"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Codificación realizada por el investigador · n = 36</a:t>
            </a:r>
            <a:endParaRPr lang="es-CO" sz="1200" noProof="0" dirty="0">
              <a:latin typeface="Public Sans" charset="0"/>
              <a:ea typeface="Public Sans" charset="0"/>
              <a:cs typeface="Public Sans" charset="0"/>
            </a:endParaRPr>
          </a:p>
        </p:txBody>
      </p:sp>
      <p:sp>
        <p:nvSpPr>
          <p:cNvPr id="7" name="Text 4"/>
          <p:cNvSpPr/>
          <p:nvPr/>
        </p:nvSpPr>
        <p:spPr>
          <a:xfrm>
            <a:off x="11142663" y="6238242"/>
            <a:ext cx="236538"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26</a:t>
            </a:r>
            <a:endParaRPr lang="es-CO" sz="1200" noProof="0" dirty="0">
              <a:latin typeface="Public Sans" charset="0"/>
              <a:ea typeface="Public Sans" charset="0"/>
              <a:cs typeface="Public Sans" charset="0"/>
            </a:endParaRPr>
          </a:p>
        </p:txBody>
      </p:sp>
      <p:sp>
        <p:nvSpPr>
          <p:cNvPr id="9" name="Rectángulo: esquinas redondeadas 8">
            <a:extLst>
              <a:ext uri="{FF2B5EF4-FFF2-40B4-BE49-F238E27FC236}">
                <a16:creationId xmlns:a16="http://schemas.microsoft.com/office/drawing/2014/main" id="{7127FED9-80F4-4620-A504-5D3D4E589341}"/>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1" name="Imagen 10">
            <a:extLst>
              <a:ext uri="{FF2B5EF4-FFF2-40B4-BE49-F238E27FC236}">
                <a16:creationId xmlns:a16="http://schemas.microsoft.com/office/drawing/2014/main" id="{D6FF3B30-86F4-D9AF-B1F5-A7840236A4EC}"/>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ECE6D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ANEXO 2</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Estructura del </a:t>
            </a:r>
            <a:r>
              <a:rPr lang="es-CO" sz="3200" b="1" i="0" noProof="0" dirty="0" err="1">
                <a:solidFill>
                  <a:srgbClr val="1C2B3A"/>
                </a:solidFill>
                <a:latin typeface="EB Garamond" pitchFamily="18" charset="0"/>
                <a:ea typeface="EB Garamond" pitchFamily="18" charset="-122"/>
                <a:cs typeface="EB Garamond" pitchFamily="18" charset="-120"/>
              </a:rPr>
              <a:t>prompt</a:t>
            </a:r>
            <a:r>
              <a:rPr lang="es-CO" sz="3200" b="1" i="0" noProof="0" dirty="0">
                <a:solidFill>
                  <a:srgbClr val="1C2B3A"/>
                </a:solidFill>
                <a:latin typeface="EB Garamond" pitchFamily="18" charset="0"/>
                <a:ea typeface="EB Garamond" pitchFamily="18" charset="-122"/>
                <a:cs typeface="EB Garamond" pitchFamily="18" charset="-120"/>
              </a:rPr>
              <a:t> V3.2</a:t>
            </a:r>
            <a:endParaRPr lang="es-CO" sz="3200" noProof="0" dirty="0">
              <a:latin typeface="EB Garamond" charset="0"/>
              <a:ea typeface="EB Garamond" charset="0"/>
              <a:cs typeface="EB Garamond" charset="0"/>
            </a:endParaRPr>
          </a:p>
        </p:txBody>
      </p:sp>
      <p:sp>
        <p:nvSpPr>
          <p:cNvPr id="4" name="Shape 2"/>
          <p:cNvSpPr/>
          <p:nvPr/>
        </p:nvSpPr>
        <p:spPr>
          <a:xfrm>
            <a:off x="812800" y="1803400"/>
            <a:ext cx="5181600" cy="708660"/>
          </a:xfrm>
          <a:prstGeom prst="roundRect">
            <a:avLst>
              <a:gd name="adj" fmla="val 10753"/>
            </a:avLst>
          </a:prstGeom>
          <a:solidFill>
            <a:srgbClr val="F6F3EC"/>
          </a:solidFill>
          <a:ln/>
        </p:spPr>
        <p:txBody>
          <a:bodyPr/>
          <a:lstStyle/>
          <a:p>
            <a:endParaRPr lang="es-CO" noProof="0" dirty="0"/>
          </a:p>
        </p:txBody>
      </p:sp>
      <p:sp>
        <p:nvSpPr>
          <p:cNvPr id="5" name="Text 3"/>
          <p:cNvSpPr/>
          <p:nvPr/>
        </p:nvSpPr>
        <p:spPr>
          <a:xfrm>
            <a:off x="965200" y="1979935"/>
            <a:ext cx="304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1</a:t>
            </a:r>
            <a:endParaRPr lang="es-CO" sz="2000" noProof="0" dirty="0">
              <a:latin typeface="EB Garamond" charset="0"/>
              <a:ea typeface="EB Garamond" charset="0"/>
              <a:cs typeface="EB Garamond" charset="0"/>
            </a:endParaRPr>
          </a:p>
        </p:txBody>
      </p:sp>
      <p:sp>
        <p:nvSpPr>
          <p:cNvPr id="6" name="Text 4"/>
          <p:cNvSpPr/>
          <p:nvPr/>
        </p:nvSpPr>
        <p:spPr>
          <a:xfrm>
            <a:off x="1371600" y="1905000"/>
            <a:ext cx="4604512"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Inicio</a:t>
            </a:r>
            <a:endParaRPr lang="es-CO" sz="1500" noProof="0" dirty="0">
              <a:latin typeface="Public Sans" charset="0"/>
              <a:ea typeface="Public Sans" charset="0"/>
              <a:cs typeface="Public Sans" charset="0"/>
            </a:endParaRPr>
          </a:p>
        </p:txBody>
      </p:sp>
      <p:sp>
        <p:nvSpPr>
          <p:cNvPr id="7" name="Text 5"/>
          <p:cNvSpPr/>
          <p:nvPr/>
        </p:nvSpPr>
        <p:spPr>
          <a:xfrm>
            <a:off x="1371600" y="2197100"/>
            <a:ext cx="4604512"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Pide el enunciado y el intento; no inventa datos.</a:t>
            </a:r>
            <a:endParaRPr lang="es-CO" sz="1200" noProof="0" dirty="0">
              <a:latin typeface="Public Sans" charset="0"/>
              <a:ea typeface="Public Sans" charset="0"/>
              <a:cs typeface="Public Sans" charset="0"/>
            </a:endParaRPr>
          </a:p>
        </p:txBody>
      </p:sp>
      <p:sp>
        <p:nvSpPr>
          <p:cNvPr id="8" name="Shape 6"/>
          <p:cNvSpPr/>
          <p:nvPr/>
        </p:nvSpPr>
        <p:spPr>
          <a:xfrm>
            <a:off x="6197600" y="1803400"/>
            <a:ext cx="5181600" cy="708660"/>
          </a:xfrm>
          <a:prstGeom prst="roundRect">
            <a:avLst>
              <a:gd name="adj" fmla="val 10753"/>
            </a:avLst>
          </a:prstGeom>
          <a:solidFill>
            <a:srgbClr val="F6F3EC"/>
          </a:solidFill>
          <a:ln/>
        </p:spPr>
        <p:txBody>
          <a:bodyPr/>
          <a:lstStyle/>
          <a:p>
            <a:endParaRPr lang="es-CO" noProof="0" dirty="0"/>
          </a:p>
        </p:txBody>
      </p:sp>
      <p:sp>
        <p:nvSpPr>
          <p:cNvPr id="9" name="Text 7"/>
          <p:cNvSpPr/>
          <p:nvPr/>
        </p:nvSpPr>
        <p:spPr>
          <a:xfrm>
            <a:off x="6350000" y="1979935"/>
            <a:ext cx="304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5</a:t>
            </a:r>
            <a:endParaRPr lang="es-CO" sz="2000" noProof="0" dirty="0">
              <a:latin typeface="EB Garamond" charset="0"/>
              <a:ea typeface="EB Garamond" charset="0"/>
              <a:cs typeface="EB Garamond" charset="0"/>
            </a:endParaRPr>
          </a:p>
        </p:txBody>
      </p:sp>
      <p:sp>
        <p:nvSpPr>
          <p:cNvPr id="10" name="Text 8"/>
          <p:cNvSpPr/>
          <p:nvPr/>
        </p:nvSpPr>
        <p:spPr>
          <a:xfrm>
            <a:off x="6756400" y="1905000"/>
            <a:ext cx="4604512"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Ayuda gradual</a:t>
            </a:r>
            <a:endParaRPr lang="es-CO" sz="1500" noProof="0" dirty="0">
              <a:latin typeface="Public Sans" charset="0"/>
              <a:ea typeface="Public Sans" charset="0"/>
              <a:cs typeface="Public Sans" charset="0"/>
            </a:endParaRPr>
          </a:p>
        </p:txBody>
      </p:sp>
      <p:sp>
        <p:nvSpPr>
          <p:cNvPr id="11" name="Text 9"/>
          <p:cNvSpPr/>
          <p:nvPr/>
        </p:nvSpPr>
        <p:spPr>
          <a:xfrm>
            <a:off x="6756400" y="2197100"/>
            <a:ext cx="4604512"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Pista, tarea menor o prerrequisito; nunca por entregas.</a:t>
            </a:r>
            <a:endParaRPr lang="es-CO" sz="1200" noProof="0" dirty="0">
              <a:latin typeface="Public Sans" charset="0"/>
              <a:ea typeface="Public Sans" charset="0"/>
              <a:cs typeface="Public Sans" charset="0"/>
            </a:endParaRPr>
          </a:p>
        </p:txBody>
      </p:sp>
      <p:sp>
        <p:nvSpPr>
          <p:cNvPr id="12" name="Shape 10"/>
          <p:cNvSpPr/>
          <p:nvPr/>
        </p:nvSpPr>
        <p:spPr>
          <a:xfrm>
            <a:off x="812800" y="2613658"/>
            <a:ext cx="5181600" cy="708660"/>
          </a:xfrm>
          <a:prstGeom prst="roundRect">
            <a:avLst>
              <a:gd name="adj" fmla="val 10753"/>
            </a:avLst>
          </a:prstGeom>
          <a:solidFill>
            <a:srgbClr val="F6F3EC"/>
          </a:solidFill>
          <a:ln/>
        </p:spPr>
        <p:txBody>
          <a:bodyPr/>
          <a:lstStyle/>
          <a:p>
            <a:endParaRPr lang="es-CO" noProof="0" dirty="0"/>
          </a:p>
        </p:txBody>
      </p:sp>
      <p:sp>
        <p:nvSpPr>
          <p:cNvPr id="13" name="Text 11"/>
          <p:cNvSpPr/>
          <p:nvPr/>
        </p:nvSpPr>
        <p:spPr>
          <a:xfrm>
            <a:off x="965200" y="2790192"/>
            <a:ext cx="304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2</a:t>
            </a:r>
            <a:endParaRPr lang="es-CO" sz="2000" noProof="0" dirty="0">
              <a:latin typeface="EB Garamond" charset="0"/>
              <a:ea typeface="EB Garamond" charset="0"/>
              <a:cs typeface="EB Garamond" charset="0"/>
            </a:endParaRPr>
          </a:p>
        </p:txBody>
      </p:sp>
      <p:sp>
        <p:nvSpPr>
          <p:cNvPr id="14" name="Text 12"/>
          <p:cNvSpPr/>
          <p:nvPr/>
        </p:nvSpPr>
        <p:spPr>
          <a:xfrm>
            <a:off x="1371600" y="2715258"/>
            <a:ext cx="4604512"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Interpreta antes de evaluar</a:t>
            </a:r>
            <a:endParaRPr lang="es-CO" sz="1500" noProof="0" dirty="0">
              <a:latin typeface="Public Sans" charset="0"/>
              <a:ea typeface="Public Sans" charset="0"/>
              <a:cs typeface="Public Sans" charset="0"/>
            </a:endParaRPr>
          </a:p>
        </p:txBody>
      </p:sp>
      <p:sp>
        <p:nvSpPr>
          <p:cNvPr id="15" name="Text 13"/>
          <p:cNvSpPr/>
          <p:nvPr/>
        </p:nvSpPr>
        <p:spPr>
          <a:xfrm>
            <a:off x="1371600" y="3007358"/>
            <a:ext cx="4604512"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Aclara una respuesta ambigua antes de corregir.</a:t>
            </a:r>
            <a:endParaRPr lang="es-CO" sz="1200" noProof="0" dirty="0">
              <a:latin typeface="Public Sans" charset="0"/>
              <a:ea typeface="Public Sans" charset="0"/>
              <a:cs typeface="Public Sans" charset="0"/>
            </a:endParaRPr>
          </a:p>
        </p:txBody>
      </p:sp>
      <p:sp>
        <p:nvSpPr>
          <p:cNvPr id="16" name="Shape 14"/>
          <p:cNvSpPr/>
          <p:nvPr/>
        </p:nvSpPr>
        <p:spPr>
          <a:xfrm>
            <a:off x="6197600" y="2613658"/>
            <a:ext cx="5181600" cy="708660"/>
          </a:xfrm>
          <a:prstGeom prst="roundRect">
            <a:avLst>
              <a:gd name="adj" fmla="val 10753"/>
            </a:avLst>
          </a:prstGeom>
          <a:solidFill>
            <a:srgbClr val="F6F3EC"/>
          </a:solidFill>
          <a:ln/>
        </p:spPr>
        <p:txBody>
          <a:bodyPr/>
          <a:lstStyle/>
          <a:p>
            <a:endParaRPr lang="es-CO" noProof="0" dirty="0"/>
          </a:p>
        </p:txBody>
      </p:sp>
      <p:sp>
        <p:nvSpPr>
          <p:cNvPr id="17" name="Text 15"/>
          <p:cNvSpPr/>
          <p:nvPr/>
        </p:nvSpPr>
        <p:spPr>
          <a:xfrm>
            <a:off x="6350000" y="2790192"/>
            <a:ext cx="304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6</a:t>
            </a:r>
            <a:endParaRPr lang="es-CO" sz="2000" noProof="0" dirty="0">
              <a:latin typeface="EB Garamond" charset="0"/>
              <a:ea typeface="EB Garamond" charset="0"/>
              <a:cs typeface="EB Garamond" charset="0"/>
            </a:endParaRPr>
          </a:p>
        </p:txBody>
      </p:sp>
      <p:sp>
        <p:nvSpPr>
          <p:cNvPr id="18" name="Text 16"/>
          <p:cNvSpPr/>
          <p:nvPr/>
        </p:nvSpPr>
        <p:spPr>
          <a:xfrm>
            <a:off x="6756400" y="2715258"/>
            <a:ext cx="4604512"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Argumentación</a:t>
            </a:r>
            <a:endParaRPr lang="es-CO" sz="1500" noProof="0" dirty="0">
              <a:latin typeface="Public Sans" charset="0"/>
              <a:ea typeface="Public Sans" charset="0"/>
              <a:cs typeface="Public Sans" charset="0"/>
            </a:endParaRPr>
          </a:p>
        </p:txBody>
      </p:sp>
      <p:sp>
        <p:nvSpPr>
          <p:cNvPr id="19" name="Text 17"/>
          <p:cNvSpPr/>
          <p:nvPr/>
        </p:nvSpPr>
        <p:spPr>
          <a:xfrm>
            <a:off x="6756400" y="3007358"/>
            <a:ext cx="4604512"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Toulmin como orientación flexible, sin casillas.</a:t>
            </a:r>
            <a:endParaRPr lang="es-CO" sz="1200" noProof="0" dirty="0">
              <a:latin typeface="Public Sans" charset="0"/>
              <a:ea typeface="Public Sans" charset="0"/>
              <a:cs typeface="Public Sans" charset="0"/>
            </a:endParaRPr>
          </a:p>
        </p:txBody>
      </p:sp>
      <p:sp>
        <p:nvSpPr>
          <p:cNvPr id="20" name="Shape 18"/>
          <p:cNvSpPr/>
          <p:nvPr/>
        </p:nvSpPr>
        <p:spPr>
          <a:xfrm>
            <a:off x="812800" y="3423927"/>
            <a:ext cx="5181600" cy="708660"/>
          </a:xfrm>
          <a:prstGeom prst="roundRect">
            <a:avLst>
              <a:gd name="adj" fmla="val 10753"/>
            </a:avLst>
          </a:prstGeom>
          <a:solidFill>
            <a:srgbClr val="F6F3EC"/>
          </a:solidFill>
          <a:ln/>
        </p:spPr>
        <p:txBody>
          <a:bodyPr/>
          <a:lstStyle/>
          <a:p>
            <a:endParaRPr lang="es-CO" noProof="0" dirty="0"/>
          </a:p>
        </p:txBody>
      </p:sp>
      <p:sp>
        <p:nvSpPr>
          <p:cNvPr id="21" name="Text 19"/>
          <p:cNvSpPr/>
          <p:nvPr/>
        </p:nvSpPr>
        <p:spPr>
          <a:xfrm>
            <a:off x="965200" y="3600450"/>
            <a:ext cx="304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3</a:t>
            </a:r>
            <a:endParaRPr lang="es-CO" sz="2000" noProof="0" dirty="0">
              <a:latin typeface="EB Garamond" charset="0"/>
              <a:ea typeface="EB Garamond" charset="0"/>
              <a:cs typeface="EB Garamond" charset="0"/>
            </a:endParaRPr>
          </a:p>
        </p:txBody>
      </p:sp>
      <p:sp>
        <p:nvSpPr>
          <p:cNvPr id="22" name="Text 20"/>
          <p:cNvSpPr/>
          <p:nvPr/>
        </p:nvSpPr>
        <p:spPr>
          <a:xfrm>
            <a:off x="1371600" y="3525527"/>
            <a:ext cx="4604512"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Comprueba antes de validar</a:t>
            </a:r>
            <a:endParaRPr lang="es-CO" sz="1500" noProof="0" dirty="0">
              <a:latin typeface="Public Sans" charset="0"/>
              <a:ea typeface="Public Sans" charset="0"/>
              <a:cs typeface="Public Sans" charset="0"/>
            </a:endParaRPr>
          </a:p>
        </p:txBody>
      </p:sp>
      <p:sp>
        <p:nvSpPr>
          <p:cNvPr id="23" name="Text 21"/>
          <p:cNvSpPr/>
          <p:nvPr/>
        </p:nvSpPr>
        <p:spPr>
          <a:xfrm>
            <a:off x="1371600" y="3817627"/>
            <a:ext cx="4604512"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Revisa signos, derivadas, unidades y dominio.</a:t>
            </a:r>
            <a:endParaRPr lang="es-CO" sz="1200" noProof="0" dirty="0">
              <a:latin typeface="Public Sans" charset="0"/>
              <a:ea typeface="Public Sans" charset="0"/>
              <a:cs typeface="Public Sans" charset="0"/>
            </a:endParaRPr>
          </a:p>
        </p:txBody>
      </p:sp>
      <p:sp>
        <p:nvSpPr>
          <p:cNvPr id="24" name="Shape 22"/>
          <p:cNvSpPr/>
          <p:nvPr/>
        </p:nvSpPr>
        <p:spPr>
          <a:xfrm>
            <a:off x="6197600" y="3423927"/>
            <a:ext cx="5181600" cy="708660"/>
          </a:xfrm>
          <a:prstGeom prst="roundRect">
            <a:avLst>
              <a:gd name="adj" fmla="val 10753"/>
            </a:avLst>
          </a:prstGeom>
          <a:solidFill>
            <a:srgbClr val="F6F3EC"/>
          </a:solidFill>
          <a:ln/>
        </p:spPr>
        <p:txBody>
          <a:bodyPr/>
          <a:lstStyle/>
          <a:p>
            <a:endParaRPr lang="es-CO" noProof="0" dirty="0"/>
          </a:p>
        </p:txBody>
      </p:sp>
      <p:sp>
        <p:nvSpPr>
          <p:cNvPr id="25" name="Text 23"/>
          <p:cNvSpPr/>
          <p:nvPr/>
        </p:nvSpPr>
        <p:spPr>
          <a:xfrm>
            <a:off x="6350000" y="3600450"/>
            <a:ext cx="304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7</a:t>
            </a:r>
            <a:endParaRPr lang="es-CO" sz="2000" noProof="0" dirty="0">
              <a:latin typeface="EB Garamond" charset="0"/>
              <a:ea typeface="EB Garamond" charset="0"/>
              <a:cs typeface="EB Garamond" charset="0"/>
            </a:endParaRPr>
          </a:p>
        </p:txBody>
      </p:sp>
      <p:sp>
        <p:nvSpPr>
          <p:cNvPr id="26" name="Text 24"/>
          <p:cNvSpPr/>
          <p:nvPr/>
        </p:nvSpPr>
        <p:spPr>
          <a:xfrm>
            <a:off x="6756400" y="3525527"/>
            <a:ext cx="4604512"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Optimización</a:t>
            </a:r>
            <a:endParaRPr lang="es-CO" sz="1500" noProof="0" dirty="0">
              <a:latin typeface="Public Sans" charset="0"/>
              <a:ea typeface="Public Sans" charset="0"/>
              <a:cs typeface="Public Sans" charset="0"/>
            </a:endParaRPr>
          </a:p>
        </p:txBody>
      </p:sp>
      <p:sp>
        <p:nvSpPr>
          <p:cNvPr id="27" name="Text 25"/>
          <p:cNvSpPr/>
          <p:nvPr/>
        </p:nvSpPr>
        <p:spPr>
          <a:xfrm>
            <a:off x="6756400" y="3817627"/>
            <a:ext cx="4604512"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Dominio, candidatos, extremo local y alcance global.</a:t>
            </a:r>
            <a:endParaRPr lang="es-CO" sz="1200" noProof="0" dirty="0">
              <a:latin typeface="Public Sans" charset="0"/>
              <a:ea typeface="Public Sans" charset="0"/>
              <a:cs typeface="Public Sans" charset="0"/>
            </a:endParaRPr>
          </a:p>
        </p:txBody>
      </p:sp>
      <p:sp>
        <p:nvSpPr>
          <p:cNvPr id="28" name="Shape 26"/>
          <p:cNvSpPr/>
          <p:nvPr/>
        </p:nvSpPr>
        <p:spPr>
          <a:xfrm>
            <a:off x="812800" y="4234185"/>
            <a:ext cx="5181600" cy="708660"/>
          </a:xfrm>
          <a:prstGeom prst="roundRect">
            <a:avLst>
              <a:gd name="adj" fmla="val 10753"/>
            </a:avLst>
          </a:prstGeom>
          <a:solidFill>
            <a:srgbClr val="F6F3EC"/>
          </a:solidFill>
          <a:ln/>
        </p:spPr>
        <p:txBody>
          <a:bodyPr/>
          <a:lstStyle/>
          <a:p>
            <a:endParaRPr lang="es-CO" noProof="0" dirty="0"/>
          </a:p>
        </p:txBody>
      </p:sp>
      <p:sp>
        <p:nvSpPr>
          <p:cNvPr id="29" name="Text 27"/>
          <p:cNvSpPr/>
          <p:nvPr/>
        </p:nvSpPr>
        <p:spPr>
          <a:xfrm>
            <a:off x="965200" y="4410708"/>
            <a:ext cx="304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4</a:t>
            </a:r>
            <a:endParaRPr lang="es-CO" sz="2000" noProof="0" dirty="0">
              <a:latin typeface="EB Garamond" charset="0"/>
              <a:ea typeface="EB Garamond" charset="0"/>
              <a:cs typeface="EB Garamond" charset="0"/>
            </a:endParaRPr>
          </a:p>
        </p:txBody>
      </p:sp>
      <p:sp>
        <p:nvSpPr>
          <p:cNvPr id="30" name="Text 28"/>
          <p:cNvSpPr/>
          <p:nvPr/>
        </p:nvSpPr>
        <p:spPr>
          <a:xfrm>
            <a:off x="1371600" y="4335785"/>
            <a:ext cx="4604512"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Una demanda por turno</a:t>
            </a:r>
            <a:endParaRPr lang="es-CO" sz="1500" noProof="0" dirty="0">
              <a:latin typeface="Public Sans" charset="0"/>
              <a:ea typeface="Public Sans" charset="0"/>
              <a:cs typeface="Public Sans" charset="0"/>
            </a:endParaRPr>
          </a:p>
        </p:txBody>
      </p:sp>
      <p:sp>
        <p:nvSpPr>
          <p:cNvPr id="31" name="Text 29"/>
          <p:cNvSpPr/>
          <p:nvPr/>
        </p:nvSpPr>
        <p:spPr>
          <a:xfrm>
            <a:off x="1371600" y="4627885"/>
            <a:ext cx="4604512"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Una observación, una ayuda y una sola pregunta.</a:t>
            </a:r>
            <a:endParaRPr lang="es-CO" sz="1200" noProof="0" dirty="0">
              <a:latin typeface="Public Sans" charset="0"/>
              <a:ea typeface="Public Sans" charset="0"/>
              <a:cs typeface="Public Sans" charset="0"/>
            </a:endParaRPr>
          </a:p>
        </p:txBody>
      </p:sp>
      <p:sp>
        <p:nvSpPr>
          <p:cNvPr id="32" name="Shape 30"/>
          <p:cNvSpPr/>
          <p:nvPr/>
        </p:nvSpPr>
        <p:spPr>
          <a:xfrm>
            <a:off x="6197600" y="4234185"/>
            <a:ext cx="5181600" cy="708660"/>
          </a:xfrm>
          <a:prstGeom prst="roundRect">
            <a:avLst>
              <a:gd name="adj" fmla="val 10753"/>
            </a:avLst>
          </a:prstGeom>
          <a:solidFill>
            <a:srgbClr val="F6F3EC"/>
          </a:solidFill>
          <a:ln/>
        </p:spPr>
        <p:txBody>
          <a:bodyPr/>
          <a:lstStyle/>
          <a:p>
            <a:endParaRPr lang="es-CO" noProof="0" dirty="0"/>
          </a:p>
        </p:txBody>
      </p:sp>
      <p:sp>
        <p:nvSpPr>
          <p:cNvPr id="33" name="Text 31"/>
          <p:cNvSpPr/>
          <p:nvPr/>
        </p:nvSpPr>
        <p:spPr>
          <a:xfrm>
            <a:off x="6350000" y="4410708"/>
            <a:ext cx="304800" cy="381000"/>
          </a:xfrm>
          <a:prstGeom prst="rect">
            <a:avLst/>
          </a:prstGeom>
          <a:noFill/>
          <a:ln/>
        </p:spPr>
        <p:txBody>
          <a:bodyPr wrap="square" lIns="0" tIns="0" rIns="0" bIns="0" rtlCol="0" anchor="t">
            <a:normAutofit/>
          </a:bodyPr>
          <a:lstStyle/>
          <a:p>
            <a:pPr marL="0" indent="0" algn="l">
              <a:lnSpc>
                <a:spcPts val="2800"/>
              </a:lnSpc>
              <a:buNone/>
            </a:pPr>
            <a:r>
              <a:rPr lang="es-CO" sz="2000" b="1" noProof="0" dirty="0">
                <a:solidFill>
                  <a:srgbClr val="0F6B67"/>
                </a:solidFill>
                <a:latin typeface="EB Garamond" pitchFamily="18" charset="0"/>
                <a:ea typeface="EB Garamond" pitchFamily="18" charset="-122"/>
                <a:cs typeface="EB Garamond" pitchFamily="18" charset="-120"/>
              </a:rPr>
              <a:t>8</a:t>
            </a:r>
            <a:endParaRPr lang="es-CO" sz="2000" noProof="0" dirty="0">
              <a:latin typeface="EB Garamond" charset="0"/>
              <a:ea typeface="EB Garamond" charset="0"/>
              <a:cs typeface="EB Garamond" charset="0"/>
            </a:endParaRPr>
          </a:p>
        </p:txBody>
      </p:sp>
      <p:sp>
        <p:nvSpPr>
          <p:cNvPr id="34" name="Text 32"/>
          <p:cNvSpPr/>
          <p:nvPr/>
        </p:nvSpPr>
        <p:spPr>
          <a:xfrm>
            <a:off x="6756400" y="4335785"/>
            <a:ext cx="4604512" cy="292100"/>
          </a:xfrm>
          <a:prstGeom prst="rect">
            <a:avLst/>
          </a:prstGeom>
          <a:noFill/>
          <a:ln/>
        </p:spPr>
        <p:txBody>
          <a:bodyPr wrap="square" lIns="0" tIns="0" rIns="0" bIns="0" rtlCol="0" anchor="t">
            <a:normAutofit/>
          </a:bodyPr>
          <a:lstStyle/>
          <a:p>
            <a:pPr marL="0" indent="0" algn="l">
              <a:lnSpc>
                <a:spcPts val="2100"/>
              </a:lnSpc>
              <a:buNone/>
            </a:pPr>
            <a:r>
              <a:rPr lang="es-CO" sz="1500" b="1" noProof="0" dirty="0">
                <a:solidFill>
                  <a:srgbClr val="1C2B3A"/>
                </a:solidFill>
                <a:latin typeface="Public Sans" pitchFamily="34" charset="0"/>
                <a:ea typeface="Public Sans" pitchFamily="34" charset="-122"/>
                <a:cs typeface="Public Sans" pitchFamily="34" charset="-120"/>
              </a:rPr>
              <a:t>Cierre con autoría</a:t>
            </a:r>
            <a:endParaRPr lang="es-CO" sz="1500" noProof="0" dirty="0">
              <a:latin typeface="Public Sans" charset="0"/>
              <a:ea typeface="Public Sans" charset="0"/>
              <a:cs typeface="Public Sans" charset="0"/>
            </a:endParaRPr>
          </a:p>
        </p:txBody>
      </p:sp>
      <p:sp>
        <p:nvSpPr>
          <p:cNvPr id="35" name="Text 33"/>
          <p:cNvSpPr/>
          <p:nvPr/>
        </p:nvSpPr>
        <p:spPr>
          <a:xfrm>
            <a:off x="6756400" y="4627885"/>
            <a:ext cx="4604512"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3E4A57"/>
                </a:solidFill>
                <a:latin typeface="Public Sans" pitchFamily="34" charset="0"/>
                <a:ea typeface="Public Sans" pitchFamily="34" charset="-122"/>
                <a:cs typeface="Public Sans" pitchFamily="34" charset="-120"/>
              </a:rPr>
              <a:t>El estudiante redacta; sin párrafo modelo.</a:t>
            </a:r>
            <a:endParaRPr lang="es-CO" sz="1200" noProof="0" dirty="0">
              <a:latin typeface="Public Sans" charset="0"/>
              <a:ea typeface="Public Sans" charset="0"/>
              <a:cs typeface="Public Sans" charset="0"/>
            </a:endParaRPr>
          </a:p>
        </p:txBody>
      </p:sp>
      <p:sp>
        <p:nvSpPr>
          <p:cNvPr id="36" name="Text 34"/>
          <p:cNvSpPr/>
          <p:nvPr/>
        </p:nvSpPr>
        <p:spPr>
          <a:xfrm>
            <a:off x="812799" y="6238242"/>
            <a:ext cx="7174205" cy="238760"/>
          </a:xfrm>
          <a:prstGeom prst="rect">
            <a:avLst/>
          </a:prstGeom>
          <a:noFill/>
          <a:ln/>
        </p:spPr>
        <p:txBody>
          <a:bodyPr wrap="square" lIns="0" tIns="0" rIns="0" bIns="0" rtlCol="0" anchor="t">
            <a:normAutofit/>
          </a:bodyPr>
          <a:lstStyle/>
          <a:p>
            <a:pPr marL="0" indent="0" algn="l">
              <a:lnSpc>
                <a:spcPts val="1680"/>
              </a:lnSpc>
              <a:buNone/>
            </a:pPr>
            <a:r>
              <a:rPr lang="es-CO" sz="1200" noProof="0" dirty="0" err="1">
                <a:solidFill>
                  <a:srgbClr val="5F6873"/>
                </a:solidFill>
                <a:latin typeface="Public Sans" pitchFamily="34" charset="0"/>
                <a:ea typeface="Public Sans" pitchFamily="34" charset="-122"/>
                <a:cs typeface="Public Sans" pitchFamily="34" charset="-120"/>
              </a:rPr>
              <a:t>Prompt</a:t>
            </a:r>
            <a:r>
              <a:rPr lang="es-CO" sz="1200" noProof="0" dirty="0">
                <a:solidFill>
                  <a:srgbClr val="5F6873"/>
                </a:solidFill>
                <a:latin typeface="Public Sans" pitchFamily="34" charset="0"/>
                <a:ea typeface="Public Sans" pitchFamily="34" charset="-122"/>
                <a:cs typeface="Public Sans" pitchFamily="34" charset="-120"/>
              </a:rPr>
              <a:t> completo en la guía publicada en plataforma educativa y en el material de investigación</a:t>
            </a:r>
            <a:endParaRPr lang="es-CO" sz="1200" noProof="0" dirty="0">
              <a:latin typeface="Public Sans" charset="0"/>
              <a:ea typeface="Public Sans" charset="0"/>
              <a:cs typeface="Public Sans" charset="0"/>
            </a:endParaRPr>
          </a:p>
        </p:txBody>
      </p:sp>
      <p:sp>
        <p:nvSpPr>
          <p:cNvPr id="37" name="Text 35"/>
          <p:cNvSpPr/>
          <p:nvPr/>
        </p:nvSpPr>
        <p:spPr>
          <a:xfrm>
            <a:off x="11145996" y="6238242"/>
            <a:ext cx="233204"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27</a:t>
            </a:r>
            <a:endParaRPr lang="es-CO" sz="1200" noProof="0" dirty="0">
              <a:latin typeface="Public Sans" charset="0"/>
              <a:ea typeface="Public Sans" charset="0"/>
              <a:cs typeface="Public Sans" charset="0"/>
            </a:endParaRPr>
          </a:p>
        </p:txBody>
      </p:sp>
      <p:sp>
        <p:nvSpPr>
          <p:cNvPr id="39" name="Rectángulo: esquinas redondeadas 38">
            <a:extLst>
              <a:ext uri="{FF2B5EF4-FFF2-40B4-BE49-F238E27FC236}">
                <a16:creationId xmlns:a16="http://schemas.microsoft.com/office/drawing/2014/main" id="{A61F71E7-7BEC-6CEF-6703-E3D2A5DF12DF}"/>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1" name="Imagen 40">
            <a:extLst>
              <a:ext uri="{FF2B5EF4-FFF2-40B4-BE49-F238E27FC236}">
                <a16:creationId xmlns:a16="http://schemas.microsoft.com/office/drawing/2014/main" id="{7E9B8D4B-7774-9340-E1D4-75A18694340F}"/>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ECE6D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s-CO" sz="1200" b="1" kern="0" spc="100" noProof="0" dirty="0">
                <a:solidFill>
                  <a:srgbClr val="0F6B67"/>
                </a:solidFill>
                <a:latin typeface="Public Sans" pitchFamily="34" charset="0"/>
                <a:ea typeface="Public Sans" pitchFamily="34" charset="-122"/>
                <a:cs typeface="Public Sans" pitchFamily="34" charset="-120"/>
              </a:rPr>
              <a:t>ANEXO 3</a:t>
            </a:r>
            <a:endParaRPr lang="es-CO" sz="1200" noProof="0" dirty="0">
              <a:latin typeface="Public Sans" charset="0"/>
              <a:ea typeface="Public Sans" charset="0"/>
              <a:cs typeface="Public Sans" charset="0"/>
            </a:endParaRPr>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s-CO" sz="3200" b="1" i="0" noProof="0" dirty="0">
                <a:solidFill>
                  <a:srgbClr val="1C2B3A"/>
                </a:solidFill>
                <a:latin typeface="EB Garamond" pitchFamily="18" charset="0"/>
                <a:ea typeface="EB Garamond" pitchFamily="18" charset="-122"/>
                <a:cs typeface="EB Garamond" pitchFamily="18" charset="-120"/>
              </a:rPr>
              <a:t>Datos y decisiones de análisis</a:t>
            </a:r>
            <a:endParaRPr lang="es-CO" sz="3200" noProof="0" dirty="0">
              <a:latin typeface="EB Garamond" charset="0"/>
              <a:ea typeface="EB Garamond" charset="0"/>
              <a:cs typeface="EB Garamond" charset="0"/>
            </a:endParaRPr>
          </a:p>
        </p:txBody>
      </p:sp>
      <p:sp>
        <p:nvSpPr>
          <p:cNvPr id="4" name="Shape 2"/>
          <p:cNvSpPr/>
          <p:nvPr/>
        </p:nvSpPr>
        <p:spPr>
          <a:xfrm>
            <a:off x="812800" y="1854200"/>
            <a:ext cx="5181600" cy="2425700"/>
          </a:xfrm>
          <a:prstGeom prst="roundRect">
            <a:avLst>
              <a:gd name="adj" fmla="val 3065"/>
            </a:avLst>
          </a:prstGeom>
          <a:solidFill>
            <a:srgbClr val="F6F3EC"/>
          </a:solidFill>
          <a:ln/>
        </p:spPr>
        <p:txBody>
          <a:bodyPr/>
          <a:lstStyle/>
          <a:p>
            <a:endParaRPr lang="es-CO" noProof="0" dirty="0"/>
          </a:p>
        </p:txBody>
      </p:sp>
      <p:sp>
        <p:nvSpPr>
          <p:cNvPr id="5" name="Text 3"/>
          <p:cNvSpPr/>
          <p:nvPr/>
        </p:nvSpPr>
        <p:spPr>
          <a:xfrm>
            <a:off x="1066800" y="2108200"/>
            <a:ext cx="4813808"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Fuentes</a:t>
            </a:r>
            <a:endParaRPr lang="es-CO" sz="2000" noProof="0" dirty="0">
              <a:latin typeface="EB Garamond" charset="0"/>
              <a:ea typeface="EB Garamond" charset="0"/>
              <a:cs typeface="EB Garamond" charset="0"/>
            </a:endParaRPr>
          </a:p>
        </p:txBody>
      </p:sp>
      <p:sp>
        <p:nvSpPr>
          <p:cNvPr id="6" name="Text 4"/>
          <p:cNvSpPr/>
          <p:nvPr/>
        </p:nvSpPr>
        <p:spPr>
          <a:xfrm>
            <a:off x="1144270" y="2514600"/>
            <a:ext cx="4728718" cy="1625600"/>
          </a:xfrm>
          <a:prstGeom prst="rect">
            <a:avLst/>
          </a:prstGeom>
          <a:noFill/>
          <a:ln/>
        </p:spPr>
        <p:txBody>
          <a:bodyPr wrap="square" lIns="0" tIns="0" rIns="0" bIns="0" rtlCol="0" anchor="t">
            <a:normAutofit/>
          </a:bodyPr>
          <a:lstStyle/>
          <a:p>
            <a:pPr marL="176530" indent="-176530" algn="l">
              <a:lnSpc>
                <a:spcPts val="2100"/>
              </a:lnSpc>
              <a:buSzPct val="100000"/>
              <a:buChar char="•"/>
            </a:pPr>
            <a:r>
              <a:rPr lang="es-CO" sz="1500" noProof="0" dirty="0">
                <a:solidFill>
                  <a:srgbClr val="3E4A57"/>
                </a:solidFill>
                <a:latin typeface="Public Sans" pitchFamily="34" charset="0"/>
                <a:ea typeface="Public Sans" pitchFamily="34" charset="-122"/>
                <a:cs typeface="Public Sans" pitchFamily="34" charset="-120"/>
              </a:rPr>
              <a:t>Base de 92 registros en dos tandas de entrega.</a:t>
            </a:r>
            <a:endParaRPr lang="es-CO" sz="1500" noProof="0" dirty="0">
              <a:latin typeface="Public Sans" charset="0"/>
              <a:ea typeface="Public Sans" charset="0"/>
              <a:cs typeface="Public Sans" charset="0"/>
            </a:endParaRPr>
          </a:p>
          <a:p>
            <a:pPr marL="176530" indent="-176530" algn="l">
              <a:lnSpc>
                <a:spcPts val="2100"/>
              </a:lnSpc>
              <a:buSzPct val="100000"/>
              <a:buChar char="•"/>
            </a:pPr>
            <a:r>
              <a:rPr lang="es-CO" sz="1500" noProof="0" dirty="0">
                <a:solidFill>
                  <a:srgbClr val="3E4A57"/>
                </a:solidFill>
                <a:latin typeface="Public Sans" pitchFamily="34" charset="0"/>
                <a:ea typeface="Public Sans" pitchFamily="34" charset="-122"/>
                <a:cs typeface="Public Sans" pitchFamily="34" charset="-120"/>
              </a:rPr>
              <a:t>Encuesta en formulario de Google: 80 respuestas.</a:t>
            </a:r>
            <a:endParaRPr lang="es-CO" sz="1500" noProof="0" dirty="0">
              <a:latin typeface="Public Sans" charset="0"/>
              <a:ea typeface="Public Sans" charset="0"/>
              <a:cs typeface="Public Sans" charset="0"/>
            </a:endParaRPr>
          </a:p>
          <a:p>
            <a:pPr marL="176530" indent="-176530" algn="l">
              <a:lnSpc>
                <a:spcPts val="2100"/>
              </a:lnSpc>
              <a:buSzPct val="100000"/>
              <a:buChar char="•"/>
            </a:pPr>
            <a:r>
              <a:rPr lang="es-CO" sz="1500" noProof="0" dirty="0">
                <a:solidFill>
                  <a:srgbClr val="3E4A57"/>
                </a:solidFill>
                <a:latin typeface="Public Sans" pitchFamily="34" charset="0"/>
                <a:ea typeface="Public Sans" pitchFamily="34" charset="-122"/>
                <a:cs typeface="Public Sans" pitchFamily="34" charset="-120"/>
              </a:rPr>
              <a:t>36 argumentos finales con texto completo, todos de la segunda tanda.</a:t>
            </a:r>
            <a:endParaRPr lang="es-CO" sz="1500" noProof="0" dirty="0">
              <a:latin typeface="Public Sans" charset="0"/>
              <a:ea typeface="Public Sans" charset="0"/>
              <a:cs typeface="Public Sans" charset="0"/>
            </a:endParaRPr>
          </a:p>
        </p:txBody>
      </p:sp>
      <p:sp>
        <p:nvSpPr>
          <p:cNvPr id="7" name="Shape 5"/>
          <p:cNvSpPr/>
          <p:nvPr/>
        </p:nvSpPr>
        <p:spPr>
          <a:xfrm>
            <a:off x="6197600" y="1854200"/>
            <a:ext cx="5181600" cy="2425700"/>
          </a:xfrm>
          <a:prstGeom prst="roundRect">
            <a:avLst>
              <a:gd name="adj" fmla="val 3065"/>
            </a:avLst>
          </a:prstGeom>
          <a:solidFill>
            <a:srgbClr val="F6F3EC"/>
          </a:solidFill>
          <a:ln/>
        </p:spPr>
        <p:txBody>
          <a:bodyPr/>
          <a:lstStyle/>
          <a:p>
            <a:endParaRPr lang="es-CO" noProof="0" dirty="0"/>
          </a:p>
        </p:txBody>
      </p:sp>
      <p:sp>
        <p:nvSpPr>
          <p:cNvPr id="8" name="Text 6"/>
          <p:cNvSpPr/>
          <p:nvPr/>
        </p:nvSpPr>
        <p:spPr>
          <a:xfrm>
            <a:off x="6451600" y="2108200"/>
            <a:ext cx="4813808" cy="330200"/>
          </a:xfrm>
          <a:prstGeom prst="rect">
            <a:avLst/>
          </a:prstGeom>
          <a:noFill/>
          <a:ln/>
        </p:spPr>
        <p:txBody>
          <a:bodyPr wrap="square" lIns="0" tIns="0" rIns="0" bIns="0" rtlCol="0" anchor="t">
            <a:normAutofit/>
          </a:bodyPr>
          <a:lstStyle/>
          <a:p>
            <a:pPr marL="0" indent="0" algn="l">
              <a:lnSpc>
                <a:spcPts val="2400"/>
              </a:lnSpc>
              <a:buNone/>
            </a:pPr>
            <a:r>
              <a:rPr lang="es-CO" sz="2000" b="1" noProof="0" dirty="0">
                <a:solidFill>
                  <a:srgbClr val="1C2B3A"/>
                </a:solidFill>
                <a:latin typeface="EB Garamond" pitchFamily="18" charset="0"/>
                <a:ea typeface="EB Garamond" pitchFamily="18" charset="-122"/>
                <a:cs typeface="EB Garamond" pitchFamily="18" charset="-120"/>
              </a:rPr>
              <a:t>Decisiones</a:t>
            </a:r>
            <a:endParaRPr lang="es-CO" sz="2000" noProof="0" dirty="0">
              <a:latin typeface="EB Garamond" charset="0"/>
              <a:ea typeface="EB Garamond" charset="0"/>
              <a:cs typeface="EB Garamond" charset="0"/>
            </a:endParaRPr>
          </a:p>
        </p:txBody>
      </p:sp>
      <p:sp>
        <p:nvSpPr>
          <p:cNvPr id="9" name="Text 7"/>
          <p:cNvSpPr/>
          <p:nvPr/>
        </p:nvSpPr>
        <p:spPr>
          <a:xfrm>
            <a:off x="6529070" y="2514600"/>
            <a:ext cx="4728718" cy="2425700"/>
          </a:xfrm>
          <a:prstGeom prst="rect">
            <a:avLst/>
          </a:prstGeom>
          <a:noFill/>
          <a:ln/>
        </p:spPr>
        <p:txBody>
          <a:bodyPr wrap="square" lIns="0" tIns="0" rIns="0" bIns="0" rtlCol="0" anchor="t">
            <a:normAutofit/>
          </a:bodyPr>
          <a:lstStyle/>
          <a:p>
            <a:pPr marL="176530" indent="-176530" algn="l">
              <a:lnSpc>
                <a:spcPts val="2100"/>
              </a:lnSpc>
              <a:buSzPct val="100000"/>
              <a:buChar char="•"/>
            </a:pPr>
            <a:r>
              <a:rPr lang="es-CO" sz="1500" noProof="0" dirty="0">
                <a:solidFill>
                  <a:srgbClr val="3E4A57"/>
                </a:solidFill>
                <a:latin typeface="Public Sans" pitchFamily="34" charset="0"/>
                <a:ea typeface="Public Sans" pitchFamily="34" charset="-122"/>
                <a:cs typeface="Public Sans" pitchFamily="34" charset="-120"/>
              </a:rPr>
              <a:t>Seis registros de participación corregidos por inconsistencias.</a:t>
            </a:r>
            <a:endParaRPr lang="es-CO" sz="1500" noProof="0" dirty="0">
              <a:latin typeface="Public Sans" charset="0"/>
              <a:ea typeface="Public Sans" charset="0"/>
              <a:cs typeface="Public Sans" charset="0"/>
            </a:endParaRPr>
          </a:p>
          <a:p>
            <a:pPr marL="176530" indent="-176530" algn="l">
              <a:lnSpc>
                <a:spcPts val="2100"/>
              </a:lnSpc>
              <a:buSzPct val="100000"/>
              <a:buChar char="•"/>
            </a:pPr>
            <a:r>
              <a:rPr lang="es-CO" sz="1500" noProof="0" dirty="0">
                <a:solidFill>
                  <a:srgbClr val="3E4A57"/>
                </a:solidFill>
                <a:latin typeface="Public Sans" pitchFamily="34" charset="0"/>
                <a:ea typeface="Public Sans" pitchFamily="34" charset="-122"/>
                <a:cs typeface="Public Sans" pitchFamily="34" charset="-120"/>
              </a:rPr>
              <a:t>E07 y E74 excluidos: su ficha traía un extracto o el intento inicial.</a:t>
            </a:r>
            <a:endParaRPr lang="es-CO" sz="1500" noProof="0" dirty="0">
              <a:latin typeface="Public Sans" charset="0"/>
              <a:ea typeface="Public Sans" charset="0"/>
              <a:cs typeface="Public Sans" charset="0"/>
            </a:endParaRPr>
          </a:p>
          <a:p>
            <a:pPr marL="176530" indent="-176530" algn="l">
              <a:lnSpc>
                <a:spcPts val="2100"/>
              </a:lnSpc>
              <a:buSzPct val="100000"/>
              <a:buChar char="•"/>
            </a:pPr>
            <a:r>
              <a:rPr lang="es-CO" sz="1500" noProof="0" dirty="0">
                <a:solidFill>
                  <a:srgbClr val="3E4A57"/>
                </a:solidFill>
                <a:latin typeface="Public Sans" pitchFamily="34" charset="0"/>
                <a:ea typeface="Public Sans" pitchFamily="34" charset="-122"/>
                <a:cs typeface="Public Sans" pitchFamily="34" charset="-120"/>
              </a:rPr>
              <a:t>Citas con ortografía y notación normalizadas.</a:t>
            </a:r>
            <a:endParaRPr lang="es-CO" sz="1500" noProof="0" dirty="0">
              <a:latin typeface="Public Sans" charset="0"/>
              <a:ea typeface="Public Sans" charset="0"/>
              <a:cs typeface="Public Sans" charset="0"/>
            </a:endParaRPr>
          </a:p>
        </p:txBody>
      </p:sp>
      <p:sp>
        <p:nvSpPr>
          <p:cNvPr id="10" name="Text 8"/>
          <p:cNvSpPr/>
          <p:nvPr/>
        </p:nvSpPr>
        <p:spPr>
          <a:xfrm>
            <a:off x="812800" y="6238242"/>
            <a:ext cx="4997577" cy="238760"/>
          </a:xfrm>
          <a:prstGeom prst="rect">
            <a:avLst/>
          </a:prstGeom>
          <a:noFill/>
          <a:ln/>
        </p:spPr>
        <p:txBody>
          <a:bodyPr wrap="square" lIns="0" tIns="0" rIns="0" bIns="0" rtlCol="0" anchor="t">
            <a:normAutofit/>
          </a:bodyPr>
          <a:lstStyle/>
          <a:p>
            <a:pPr marL="0" indent="0" algn="l">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Inteligencia artificial como andamio cognitivo </a:t>
            </a:r>
            <a:endParaRPr lang="es-CO" sz="1200" noProof="0" dirty="0">
              <a:latin typeface="Public Sans" charset="0"/>
              <a:ea typeface="Public Sans" charset="0"/>
              <a:cs typeface="Public Sans" charset="0"/>
            </a:endParaRPr>
          </a:p>
        </p:txBody>
      </p:sp>
      <p:sp>
        <p:nvSpPr>
          <p:cNvPr id="11" name="Text 9"/>
          <p:cNvSpPr/>
          <p:nvPr/>
        </p:nvSpPr>
        <p:spPr>
          <a:xfrm>
            <a:off x="11138853" y="6238242"/>
            <a:ext cx="240348" cy="238760"/>
          </a:xfrm>
          <a:prstGeom prst="rect">
            <a:avLst/>
          </a:prstGeom>
          <a:noFill/>
          <a:ln/>
        </p:spPr>
        <p:txBody>
          <a:bodyPr wrap="square" lIns="0" tIns="0" rIns="0" bIns="0" rtlCol="0" anchor="t">
            <a:normAutofit/>
          </a:bodyPr>
          <a:lstStyle/>
          <a:p>
            <a:pPr marL="0" indent="0" algn="r">
              <a:lnSpc>
                <a:spcPts val="1680"/>
              </a:lnSpc>
              <a:buNone/>
            </a:pPr>
            <a:r>
              <a:rPr lang="es-CO" sz="1200" noProof="0" dirty="0">
                <a:solidFill>
                  <a:srgbClr val="5F6873"/>
                </a:solidFill>
                <a:latin typeface="Public Sans" pitchFamily="34" charset="0"/>
                <a:ea typeface="Public Sans" pitchFamily="34" charset="-122"/>
                <a:cs typeface="Public Sans" pitchFamily="34" charset="-120"/>
              </a:rPr>
              <a:t>28</a:t>
            </a:r>
            <a:endParaRPr lang="es-CO" sz="1200" noProof="0" dirty="0">
              <a:latin typeface="Public Sans" charset="0"/>
              <a:ea typeface="Public Sans" charset="0"/>
              <a:cs typeface="Public Sans" charset="0"/>
            </a:endParaRPr>
          </a:p>
        </p:txBody>
      </p:sp>
      <p:sp>
        <p:nvSpPr>
          <p:cNvPr id="13" name="Rectángulo: esquinas redondeadas 12">
            <a:extLst>
              <a:ext uri="{FF2B5EF4-FFF2-40B4-BE49-F238E27FC236}">
                <a16:creationId xmlns:a16="http://schemas.microsoft.com/office/drawing/2014/main" id="{A67DE399-B849-8E85-6B3E-8730E3F8F647}"/>
              </a:ext>
            </a:extLst>
          </p:cNvPr>
          <p:cNvSpPr/>
          <p:nvPr/>
        </p:nvSpPr>
        <p:spPr>
          <a:xfrm>
            <a:off x="9181320" y="282711"/>
            <a:ext cx="3256384" cy="60369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5" name="Imagen 14">
            <a:extLst>
              <a:ext uri="{FF2B5EF4-FFF2-40B4-BE49-F238E27FC236}">
                <a16:creationId xmlns:a16="http://schemas.microsoft.com/office/drawing/2014/main" id="{5D3B7154-384A-8CA4-7C22-B2113773B81D}"/>
              </a:ext>
            </a:extLst>
          </p:cNvPr>
          <p:cNvPicPr>
            <a:picLocks noChangeAspect="1"/>
          </p:cNvPicPr>
          <p:nvPr/>
        </p:nvPicPr>
        <p:blipFill>
          <a:blip r:embed="rId3"/>
          <a:stretch>
            <a:fillRect/>
          </a:stretch>
        </p:blipFill>
        <p:spPr>
          <a:xfrm>
            <a:off x="9355433" y="381859"/>
            <a:ext cx="2611389" cy="424367"/>
          </a:xfrm>
          <a:prstGeom prst="rect">
            <a:avLst/>
          </a:prstGeom>
        </p:spPr>
      </p:pic>
    </p:spTree>
  </p:cSld>
  <p:clrMapOvr>
    <a:masterClrMapping/>
  </p:clrMapOvr>
</p:sld>
</file>

<file path=ppt/theme/theme1.xml><?xml version="1.0" encoding="utf-8"?>
<a:theme xmlns:a="http://schemas.openxmlformats.org/drawingml/2006/main" name="IA como andamio cognitivo · Ponencia UED">
  <a:themeElements>
    <a:clrScheme name="IA como andamio cognitivo · Ponencia UED">
      <a:dk1>
        <a:srgbClr val="1C2B3A"/>
      </a:dk1>
      <a:lt1>
        <a:srgbClr val="F6F3EC"/>
      </a:lt1>
      <a:dk2>
        <a:srgbClr val="535D67"/>
      </a:dk2>
      <a:lt2>
        <a:srgbClr val="E0DFDA"/>
      </a:lt2>
      <a:accent1>
        <a:srgbClr val="0F6B67"/>
      </a:accent1>
      <a:accent2>
        <a:srgbClr val="A84A14"/>
      </a:accent2>
      <a:accent3>
        <a:srgbClr val="8FD3CC"/>
      </a:accent3>
      <a:accent4>
        <a:srgbClr val="3E4A57"/>
      </a:accent4>
      <a:accent5>
        <a:srgbClr val="5F6873"/>
      </a:accent5>
      <a:accent6>
        <a:srgbClr val="E4DED0"/>
      </a:accent6>
      <a:hlink>
        <a:srgbClr val="0563C1"/>
      </a:hlink>
      <a:folHlink>
        <a:srgbClr val="954F72"/>
      </a:folHlink>
    </a:clrScheme>
    <a:fontScheme name="IA como andamio cognitivo · Ponencia UED">
      <a:majorFont>
        <a:latin typeface="EB Garamon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ublic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492</TotalTime>
  <Words>4144</Words>
  <Application>Microsoft Office PowerPoint</Application>
  <PresentationFormat>Panorámica</PresentationFormat>
  <Paragraphs>413</Paragraphs>
  <Slides>28</Slides>
  <Notes>28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EB Garamond</vt:lpstr>
      <vt:lpstr>Public Sans</vt:lpstr>
      <vt:lpstr>Calibri</vt:lpstr>
      <vt:lpstr>Arial</vt:lpstr>
      <vt:lpstr>IA como andamio cognitivo · Ponencia UED</vt:lpstr>
      <vt:lpstr>Inteligencia artificial como andamio cognitivo</vt:lpstr>
      <vt:lpstr>Cuatro partes de la investigación</vt:lpstr>
      <vt:lpstr>El problema</vt:lpstr>
      <vt:lpstr>El estudiante ya tenía el número; le faltaba la garantía</vt:lpstr>
      <vt:lpstr>A las 9 p. m., el estudiante está solo frente al problema</vt:lpstr>
      <vt:lpstr>Una respuesta puede ser impecable y, a la vez, falsa</vt:lpstr>
      <vt:lpstr>Del uso libre de la IA a un andamio intencional</vt:lpstr>
      <vt:lpstr>El diseño del andamio</vt:lpstr>
      <vt:lpstr>Cinco versiones del prompt, cada una nació de un incidente</vt:lpstr>
      <vt:lpstr>Tres reglas que el tutor necesitó por escrito</vt:lpstr>
      <vt:lpstr>Cada versión del prompt salió de un juicio sobre lo que respondía la IA</vt:lpstr>
      <vt:lpstr>El argumento que el tutor ayuda a construir</vt:lpstr>
      <vt:lpstr>Lo que pasó en el aula</vt:lpstr>
      <vt:lpstr>92 estudiantes de grado undécimo, con entrega hasta el 29 de septiembre</vt:lpstr>
      <vt:lpstr>Cuatro tropiezos que el tutor tuvo que atender</vt:lpstr>
      <vt:lpstr>El tutor también se equivocó, y algunos estudiantes lo notaron</vt:lpstr>
      <vt:lpstr>Más de la mitad se sintió muy o bastante acompañada</vt:lpstr>
      <vt:lpstr>Casi todos tienen garantía; casi ninguno, respaldo</vt:lpstr>
      <vt:lpstr>Decir por qué el criterio funciona</vt:lpstr>
      <vt:lpstr>Lo que aprendimos</vt:lpstr>
      <vt:lpstr>Se juzga y se argumenta lo que la tarea hace visible</vt:lpstr>
      <vt:lpstr>Lo que esta experiencia no permite afirmar</vt:lpstr>
      <vt:lpstr>Tres ideas para llevar</vt:lpstr>
      <vt:lpstr>Un resultado correcto sin garantía es una afirmación, no un argumento.</vt:lpstr>
      <vt:lpstr>¡Muchas gracias!</vt:lpstr>
      <vt:lpstr>Rúbrica Toulmin y reglas de codificación</vt:lpstr>
      <vt:lpstr>Estructura del prompt V3.2</vt:lpstr>
      <vt:lpstr>Datos y decisiones de análisis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 como andamio cognitivo · Ponencia UED</dc:title>
  <dc:subject/>
  <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Public Sans
Copyright 2015 The Public Sans Project Authors (https://github.com/uswds/public-sans)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EB Garamond
Copyright 2017 The EB Garamond Project Authors (https://github.com/octaviopardo/EBGaramond12)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cp:lastModifiedBy>Hector Enrique Banquez Buendia</cp:lastModifiedBy>
  <cp:revision>19</cp:revision>
  <dcterms:created xsi:type="dcterms:W3CDTF">2026-11-03T01:49:06Z</dcterms:created>
  <dcterms:modified xsi:type="dcterms:W3CDTF">2026-11-03T21:29:41Z</dcterms:modified>
</cp:coreProperties>
</file>